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handoutMasterIdLst>
    <p:handoutMasterId r:id="rId18"/>
  </p:handoutMasterIdLst>
  <p:sldIdLst>
    <p:sldId id="268" r:id="rId2"/>
    <p:sldId id="269" r:id="rId3"/>
    <p:sldId id="271" r:id="rId4"/>
    <p:sldId id="277" r:id="rId5"/>
    <p:sldId id="280" r:id="rId6"/>
    <p:sldId id="281" r:id="rId7"/>
    <p:sldId id="282" r:id="rId8"/>
    <p:sldId id="262" r:id="rId9"/>
    <p:sldId id="273" r:id="rId10"/>
    <p:sldId id="274" r:id="rId11"/>
    <p:sldId id="275" r:id="rId12"/>
    <p:sldId id="276" r:id="rId13"/>
    <p:sldId id="257" r:id="rId14"/>
    <p:sldId id="283" r:id="rId15"/>
    <p:sldId id="28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AC9B4E-B49A-48F5-93D2-848E2E1B6EFA}" v="244" dt="2024-11-12T16:39:02.814"/>
  </p1510:revLst>
</p1510:revInfo>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52" autoAdjust="0"/>
  </p:normalViewPr>
  <p:slideViewPr>
    <p:cSldViewPr snapToGrid="0">
      <p:cViewPr varScale="1">
        <p:scale>
          <a:sx n="96" d="100"/>
          <a:sy n="96" d="100"/>
        </p:scale>
        <p:origin x="130" y="62"/>
      </p:cViewPr>
      <p:guideLst/>
    </p:cSldViewPr>
  </p:slideViewPr>
  <p:notesTextViewPr>
    <p:cViewPr>
      <p:scale>
        <a:sx n="3" d="2"/>
        <a:sy n="3" d="2"/>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11/20/2024</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11/20/2024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11/20/2024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11/20/2024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11/20/2024</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11/20/2024</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11/20/2024</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11/20/2024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11/20/2024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11/20/2024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11/20/2024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11/20/2024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11/20/2024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11/20/2024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11/20/2024</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ransition spd="slow">
    <p:cover/>
  </p:transition>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spscientist/students-performance-in-exams"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240+ Predictive Model Stock Photos, Pictures &amp; Royalty-Free Images - iStock">
            <a:extLst>
              <a:ext uri="{FF2B5EF4-FFF2-40B4-BE49-F238E27FC236}">
                <a16:creationId xmlns:a16="http://schemas.microsoft.com/office/drawing/2014/main" id="{757D1C90-96D0-C6D0-BCEB-A1201D521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6" y="195943"/>
            <a:ext cx="6553200" cy="6515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itle 6">
            <a:extLst>
              <a:ext uri="{FF2B5EF4-FFF2-40B4-BE49-F238E27FC236}">
                <a16:creationId xmlns:a16="http://schemas.microsoft.com/office/drawing/2014/main" id="{3AE90A01-7ED5-B879-CADB-DBDE8ECC89D1}"/>
              </a:ext>
            </a:extLst>
          </p:cNvPr>
          <p:cNvSpPr txBox="1">
            <a:spLocks/>
          </p:cNvSpPr>
          <p:nvPr/>
        </p:nvSpPr>
        <p:spPr bwMode="white">
          <a:xfrm>
            <a:off x="2024742" y="2644981"/>
            <a:ext cx="9682842" cy="1568037"/>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dirty="0">
                <a:latin typeface="Arial" panose="020B0604020202020204" pitchFamily="34" charset="0"/>
              </a:rPr>
              <a:t>Predictive </a:t>
            </a:r>
            <a:br>
              <a:rPr lang="en-IN" sz="5400" dirty="0">
                <a:latin typeface="Arial" panose="020B0604020202020204" pitchFamily="34" charset="0"/>
              </a:rPr>
            </a:br>
            <a:r>
              <a:rPr lang="en-IN" sz="5400" dirty="0">
                <a:latin typeface="Arial" panose="020B0604020202020204" pitchFamily="34" charset="0"/>
              </a:rPr>
              <a:t>                   Modeling</a:t>
            </a:r>
            <a:br>
              <a:rPr lang="en-IN" sz="5400" dirty="0">
                <a:latin typeface="Arial" panose="020B0604020202020204" pitchFamily="34" charset="0"/>
              </a:rPr>
            </a:br>
            <a:endParaRPr lang="en-US" sz="5400" dirty="0"/>
          </a:p>
        </p:txBody>
      </p:sp>
      <p:sp>
        <p:nvSpPr>
          <p:cNvPr id="10" name="Text Placeholder 8">
            <a:extLst>
              <a:ext uri="{FF2B5EF4-FFF2-40B4-BE49-F238E27FC236}">
                <a16:creationId xmlns:a16="http://schemas.microsoft.com/office/drawing/2014/main" id="{32A0F3EC-8B06-37B8-9A21-EF103AC6DC73}"/>
              </a:ext>
            </a:extLst>
          </p:cNvPr>
          <p:cNvSpPr txBox="1">
            <a:spLocks/>
          </p:cNvSpPr>
          <p:nvPr/>
        </p:nvSpPr>
        <p:spPr>
          <a:xfrm>
            <a:off x="7004958" y="4024604"/>
            <a:ext cx="5990253" cy="760288"/>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t>Priyanshu Goswami</a:t>
            </a:r>
          </a:p>
          <a:p>
            <a:pPr marL="0" indent="0">
              <a:buNone/>
            </a:pPr>
            <a:r>
              <a:rPr lang="en-US" sz="2800" dirty="0"/>
              <a:t>Data </a:t>
            </a:r>
            <a:r>
              <a:rPr lang="en-IN" sz="2400" dirty="0"/>
              <a:t>Engineers</a:t>
            </a:r>
            <a:r>
              <a:rPr lang="en-US" sz="2800" dirty="0"/>
              <a:t> Intern, Hackveda</a:t>
            </a:r>
          </a:p>
          <a:p>
            <a:pPr marL="0" indent="0">
              <a:buNone/>
            </a:pPr>
            <a:r>
              <a:rPr lang="en-US" sz="2800" dirty="0"/>
              <a:t>Date:- 13 November 2024</a:t>
            </a:r>
          </a:p>
        </p:txBody>
      </p:sp>
    </p:spTree>
    <p:extLst>
      <p:ext uri="{BB962C8B-B14F-4D97-AF65-F5344CB8AC3E}">
        <p14:creationId xmlns:p14="http://schemas.microsoft.com/office/powerpoint/2010/main" val="235274904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ircle(in)">
                                      <p:cBhvr>
                                        <p:cTn id="7" dur="20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en and paper icon">
            <a:extLst>
              <a:ext uri="{FF2B5EF4-FFF2-40B4-BE49-F238E27FC236}">
                <a16:creationId xmlns:a16="http://schemas.microsoft.com/office/drawing/2014/main" id="{CE889C08-FD1F-4AE0-9D82-E718A6E92DF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172960" y="4496698"/>
            <a:ext cx="3575953" cy="2361302"/>
          </a:xfrm>
          <a:prstGeom prst="rect">
            <a:avLst/>
          </a:prstGeom>
        </p:spPr>
      </p:pic>
      <p:sp>
        <p:nvSpPr>
          <p:cNvPr id="16" name="Text Placeholder 15">
            <a:extLst>
              <a:ext uri="{FF2B5EF4-FFF2-40B4-BE49-F238E27FC236}">
                <a16:creationId xmlns:a16="http://schemas.microsoft.com/office/drawing/2014/main" id="{ECFDAC4E-2905-0DDF-2558-04A33A45C3D6}"/>
              </a:ext>
            </a:extLst>
          </p:cNvPr>
          <p:cNvSpPr>
            <a:spLocks noGrp="1"/>
          </p:cNvSpPr>
          <p:nvPr>
            <p:ph type="body" sz="quarter" idx="3"/>
          </p:nvPr>
        </p:nvSpPr>
        <p:spPr>
          <a:xfrm>
            <a:off x="1290320" y="3136921"/>
            <a:ext cx="9977120" cy="916228"/>
          </a:xfrm>
        </p:spPr>
        <p:txBody>
          <a:bodyPr/>
          <a:lstStyle/>
          <a:p>
            <a:pPr marL="1143000" indent="-1143000">
              <a:buFont typeface="Wingdings" panose="05000000000000000000" pitchFamily="2" charset="2"/>
              <a:buChar char="Ø"/>
            </a:pPr>
            <a:r>
              <a:rPr lang="en-IN" sz="9600" dirty="0"/>
              <a:t>Demonstration:-</a:t>
            </a:r>
          </a:p>
        </p:txBody>
      </p:sp>
      <p:grpSp>
        <p:nvGrpSpPr>
          <p:cNvPr id="21" name="Group 20">
            <a:extLst>
              <a:ext uri="{FF2B5EF4-FFF2-40B4-BE49-F238E27FC236}">
                <a16:creationId xmlns:a16="http://schemas.microsoft.com/office/drawing/2014/main" id="{1F3853A9-7922-29D7-8493-6306E807AB5A}"/>
              </a:ext>
              <a:ext uri="{C183D7F6-B498-43B3-948B-1728B52AA6E4}">
                <adec:decorative xmlns:adec="http://schemas.microsoft.com/office/drawing/2017/decorative" val="1"/>
              </a:ext>
            </a:extLst>
          </p:cNvPr>
          <p:cNvGrpSpPr/>
          <p:nvPr/>
        </p:nvGrpSpPr>
        <p:grpSpPr>
          <a:xfrm>
            <a:off x="7050489" y="0"/>
            <a:ext cx="5141511" cy="3291840"/>
            <a:chOff x="10024277" y="2187350"/>
            <a:chExt cx="5141511" cy="3541486"/>
          </a:xfrm>
        </p:grpSpPr>
        <p:sp>
          <p:nvSpPr>
            <p:cNvPr id="22" name="Diamond 21">
              <a:extLst>
                <a:ext uri="{FF2B5EF4-FFF2-40B4-BE49-F238E27FC236}">
                  <a16:creationId xmlns:a16="http://schemas.microsoft.com/office/drawing/2014/main" id="{4CFDA55A-9FE2-A297-44D0-0E792F9C6E67}"/>
                </a:ext>
              </a:extLst>
            </p:cNvPr>
            <p:cNvSpPr/>
            <p:nvPr/>
          </p:nvSpPr>
          <p:spPr>
            <a:xfrm>
              <a:off x="10024277" y="2654411"/>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Diamond 22">
              <a:extLst>
                <a:ext uri="{FF2B5EF4-FFF2-40B4-BE49-F238E27FC236}">
                  <a16:creationId xmlns:a16="http://schemas.microsoft.com/office/drawing/2014/main" id="{AE2335EB-0E9B-68F7-76BC-B2FBD9BB8720}"/>
                </a:ext>
              </a:extLst>
            </p:cNvPr>
            <p:cNvSpPr/>
            <p:nvPr/>
          </p:nvSpPr>
          <p:spPr>
            <a:xfrm>
              <a:off x="11624302" y="2187350"/>
              <a:ext cx="3541486" cy="3541486"/>
            </a:xfrm>
            <a:prstGeom prst="diamond">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50" name="Picture 2" descr="Demonstration Stock Illustrations – 70,343 Demonstration Stock  Illustrations, Vectors &amp; Clipart - Dreamstime">
            <a:extLst>
              <a:ext uri="{FF2B5EF4-FFF2-40B4-BE49-F238E27FC236}">
                <a16:creationId xmlns:a16="http://schemas.microsoft.com/office/drawing/2014/main" id="{25F0C221-8FB2-5F85-BE9F-390639F9910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9750" y1="60250" x2="37500" y2="67000"/>
                        <a14:foregroundMark x1="37500" y1="67000" x2="37500" y2="67000"/>
                        <a14:foregroundMark x1="38125" y1="43500" x2="39750" y2="47000"/>
                      </a14:backgroundRemoval>
                    </a14:imgEffect>
                  </a14:imgLayer>
                </a14:imgProps>
              </a:ext>
              <a:ext uri="{28A0092B-C50C-407E-A947-70E740481C1C}">
                <a14:useLocalDpi xmlns:a14="http://schemas.microsoft.com/office/drawing/2010/main" val="0"/>
              </a:ext>
            </a:extLst>
          </a:blip>
          <a:srcRect/>
          <a:stretch>
            <a:fillRect/>
          </a:stretch>
        </p:blipFill>
        <p:spPr bwMode="auto">
          <a:xfrm>
            <a:off x="-645160" y="0"/>
            <a:ext cx="4658360" cy="3954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2188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wheel(1)">
                                      <p:cBhvr>
                                        <p:cTn id="12" dur="2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725B12A-DF6D-7516-D2F3-CCAB8B9CF962}"/>
              </a:ext>
            </a:extLst>
          </p:cNvPr>
          <p:cNvSpPr>
            <a:spLocks noGrp="1"/>
          </p:cNvSpPr>
          <p:nvPr>
            <p:ph type="title"/>
          </p:nvPr>
        </p:nvSpPr>
        <p:spPr>
          <a:xfrm>
            <a:off x="641691" y="47500"/>
            <a:ext cx="10515600" cy="1325563"/>
          </a:xfrm>
        </p:spPr>
        <p:txBody>
          <a:bodyPr/>
          <a:lstStyle/>
          <a:p>
            <a:pPr marL="685800" indent="-685800">
              <a:buFont typeface="Wingdings" panose="05000000000000000000" pitchFamily="2" charset="2"/>
              <a:buChar char="Ø"/>
            </a:pPr>
            <a:r>
              <a:rPr lang="en-US" dirty="0"/>
              <a:t>Conclusion:-</a:t>
            </a:r>
            <a:endParaRPr lang="en-IN" dirty="0"/>
          </a:p>
        </p:txBody>
      </p:sp>
      <p:sp>
        <p:nvSpPr>
          <p:cNvPr id="10" name="Text Placeholder 28">
            <a:extLst>
              <a:ext uri="{FF2B5EF4-FFF2-40B4-BE49-F238E27FC236}">
                <a16:creationId xmlns:a16="http://schemas.microsoft.com/office/drawing/2014/main" id="{22DEA319-5054-D690-54B4-7AD948C32889}"/>
              </a:ext>
            </a:extLst>
          </p:cNvPr>
          <p:cNvSpPr txBox="1">
            <a:spLocks/>
          </p:cNvSpPr>
          <p:nvPr/>
        </p:nvSpPr>
        <p:spPr>
          <a:xfrm>
            <a:off x="1405698" y="1432696"/>
            <a:ext cx="8987586" cy="2315519"/>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dirty="0"/>
              <a:t>predictive modeling has proven to be an effective tool in identifying the main contributors to student success, with random forests being the most robust model for this task. However, careful consideration of both model interpretability and performance should guide the application of these findings in real-world educational settings.</a:t>
            </a:r>
          </a:p>
          <a:p>
            <a:endParaRPr lang="en-US" dirty="0"/>
          </a:p>
        </p:txBody>
      </p:sp>
      <p:pic>
        <p:nvPicPr>
          <p:cNvPr id="11" name="Picture 4" descr="Predictive Modeling: See the Future and Make More Profitable Decisions">
            <a:extLst>
              <a:ext uri="{FF2B5EF4-FFF2-40B4-BE49-F238E27FC236}">
                <a16:creationId xmlns:a16="http://schemas.microsoft.com/office/drawing/2014/main" id="{1F841C0C-F807-922B-0CF8-11D7A5E57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4525" y="3807173"/>
            <a:ext cx="4876799" cy="30508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2E41559-476B-96CD-C4F0-42E67375F6BA}"/>
              </a:ext>
            </a:extLst>
          </p:cNvPr>
          <p:cNvSpPr/>
          <p:nvPr/>
        </p:nvSpPr>
        <p:spPr>
          <a:xfrm>
            <a:off x="1105593" y="1432359"/>
            <a:ext cx="9443258" cy="2315518"/>
          </a:xfrm>
          <a:prstGeom prst="rect">
            <a:avLst/>
          </a:prstGeom>
          <a:noFill/>
          <a:ln>
            <a:solidFill>
              <a:schemeClr val="tx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2091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p:txBody>
          <a:bodyPr/>
          <a:lstStyle/>
          <a:p>
            <a:pPr marL="457200" indent="-457200">
              <a:buFont typeface="Wingdings" panose="05000000000000000000" pitchFamily="2" charset="2"/>
              <a:buChar char="Ø"/>
            </a:pPr>
            <a:r>
              <a:rPr lang="en-US" sz="3200" dirty="0">
                <a:solidFill>
                  <a:schemeClr val="tx1">
                    <a:lumMod val="75000"/>
                    <a:lumOff val="25000"/>
                  </a:schemeClr>
                </a:solidFill>
                <a:latin typeface="Franklin Gothic Medium" panose="020B0603020102020204" pitchFamily="34" charset="0"/>
              </a:rPr>
              <a:t>Reference &amp; Components</a:t>
            </a:r>
            <a:endParaRPr lang="en-US" dirty="0"/>
          </a:p>
        </p:txBody>
      </p:sp>
      <p:sp>
        <p:nvSpPr>
          <p:cNvPr id="9" name="Rectangle 8">
            <a:extLst>
              <a:ext uri="{FF2B5EF4-FFF2-40B4-BE49-F238E27FC236}">
                <a16:creationId xmlns:a16="http://schemas.microsoft.com/office/drawing/2014/main" id="{64F175BC-C1C9-4967-A0BC-73F887F90170}"/>
              </a:ext>
            </a:extLst>
          </p:cNvPr>
          <p:cNvSpPr/>
          <p:nvPr/>
        </p:nvSpPr>
        <p:spPr>
          <a:xfrm>
            <a:off x="838200" y="2005285"/>
            <a:ext cx="3032126" cy="265329"/>
          </a:xfrm>
          <a:prstGeom prst="rect">
            <a:avLst/>
          </a:prstGeom>
        </p:spPr>
        <p:txBody>
          <a:bodyPr wrap="square" lIns="0" tIns="0" rIns="0" bIns="0" anchor="t">
            <a:spAutoFit/>
          </a:bodyPr>
          <a:lstStyle/>
          <a:p>
            <a:pPr marL="457200" indent="-457200">
              <a:lnSpc>
                <a:spcPts val="1900"/>
              </a:lnSpc>
              <a:buFont typeface="Wingdings" panose="05000000000000000000" pitchFamily="2" charset="2"/>
              <a:buChar char="Ø"/>
            </a:pPr>
            <a:r>
              <a:rPr lang="en-US" sz="2800" dirty="0">
                <a:solidFill>
                  <a:schemeClr val="tx1">
                    <a:lumMod val="75000"/>
                    <a:lumOff val="25000"/>
                  </a:schemeClr>
                </a:solidFill>
                <a:latin typeface="Franklin Gothic Medium" panose="020B0603020102020204" pitchFamily="34" charset="0"/>
                <a:cs typeface="Segoe UI" panose="020B0502040204020203" pitchFamily="34" charset="0"/>
              </a:rPr>
              <a:t> For Data-set:-</a:t>
            </a:r>
          </a:p>
        </p:txBody>
      </p:sp>
      <p:sp>
        <p:nvSpPr>
          <p:cNvPr id="11" name="TextBox 10">
            <a:extLst>
              <a:ext uri="{FF2B5EF4-FFF2-40B4-BE49-F238E27FC236}">
                <a16:creationId xmlns:a16="http://schemas.microsoft.com/office/drawing/2014/main" id="{3EE76E1C-A0EC-31F9-BEE9-0B68CAE75359}"/>
              </a:ext>
            </a:extLst>
          </p:cNvPr>
          <p:cNvSpPr txBox="1"/>
          <p:nvPr/>
        </p:nvSpPr>
        <p:spPr>
          <a:xfrm>
            <a:off x="1850607" y="2384503"/>
            <a:ext cx="9173528" cy="646331"/>
          </a:xfrm>
          <a:prstGeom prst="rect">
            <a:avLst/>
          </a:prstGeom>
          <a:noFill/>
        </p:spPr>
        <p:txBody>
          <a:bodyPr wrap="square" rtlCol="0">
            <a:spAutoFit/>
          </a:bodyPr>
          <a:lstStyle/>
          <a:p>
            <a:r>
              <a:rPr lang="en-IN" dirty="0"/>
              <a:t>Student Performance dataset from Kaggle (</a:t>
            </a:r>
            <a:r>
              <a:rPr lang="en-IN" dirty="0">
                <a:hlinkClick r:id="rId2"/>
              </a:rPr>
              <a:t>https://www.kaggle.com/spscientist/students-performance-in-exams</a:t>
            </a:r>
            <a:r>
              <a:rPr lang="en-IN" dirty="0"/>
              <a:t>)</a:t>
            </a:r>
          </a:p>
        </p:txBody>
      </p:sp>
      <p:sp>
        <p:nvSpPr>
          <p:cNvPr id="12" name="Rectangle 11">
            <a:extLst>
              <a:ext uri="{FF2B5EF4-FFF2-40B4-BE49-F238E27FC236}">
                <a16:creationId xmlns:a16="http://schemas.microsoft.com/office/drawing/2014/main" id="{228DF310-748A-178E-BA3D-1E21905A55DE}"/>
              </a:ext>
            </a:extLst>
          </p:cNvPr>
          <p:cNvSpPr/>
          <p:nvPr/>
        </p:nvSpPr>
        <p:spPr>
          <a:xfrm>
            <a:off x="845274" y="3296335"/>
            <a:ext cx="5592097" cy="265329"/>
          </a:xfrm>
          <a:prstGeom prst="rect">
            <a:avLst/>
          </a:prstGeom>
        </p:spPr>
        <p:txBody>
          <a:bodyPr wrap="square" lIns="0" tIns="0" rIns="0" bIns="0" anchor="t">
            <a:spAutoFit/>
          </a:bodyPr>
          <a:lstStyle/>
          <a:p>
            <a:pPr marL="457200" indent="-457200">
              <a:lnSpc>
                <a:spcPts val="1900"/>
              </a:lnSpc>
              <a:buFont typeface="Wingdings" panose="05000000000000000000" pitchFamily="2" charset="2"/>
              <a:buChar char="Ø"/>
            </a:pPr>
            <a:r>
              <a:rPr lang="en-US" sz="2800" dirty="0">
                <a:solidFill>
                  <a:schemeClr val="tx1">
                    <a:lumMod val="75000"/>
                    <a:lumOff val="25000"/>
                  </a:schemeClr>
                </a:solidFill>
                <a:latin typeface="Franklin Gothic Medium" panose="020B0603020102020204" pitchFamily="34" charset="0"/>
                <a:cs typeface="Segoe UI" panose="020B0502040204020203" pitchFamily="34" charset="0"/>
              </a:rPr>
              <a:t> For</a:t>
            </a:r>
            <a:r>
              <a:rPr lang="en-IN" dirty="0"/>
              <a:t> </a:t>
            </a:r>
            <a:r>
              <a:rPr lang="en-IN" sz="2400" b="1" dirty="0"/>
              <a:t>Python and Jupyter Notebook:-</a:t>
            </a:r>
            <a:endParaRPr lang="en-US" sz="2400" b="1" dirty="0">
              <a:solidFill>
                <a:schemeClr val="tx1">
                  <a:lumMod val="75000"/>
                  <a:lumOff val="25000"/>
                </a:schemeClr>
              </a:solidFill>
              <a:latin typeface="Franklin Gothic Medium" panose="020B0603020102020204" pitchFamily="34" charset="0"/>
              <a:cs typeface="Segoe UI" panose="020B0502040204020203" pitchFamily="34" charset="0"/>
            </a:endParaRPr>
          </a:p>
        </p:txBody>
      </p:sp>
      <p:sp>
        <p:nvSpPr>
          <p:cNvPr id="13" name="TextBox 12">
            <a:extLst>
              <a:ext uri="{FF2B5EF4-FFF2-40B4-BE49-F238E27FC236}">
                <a16:creationId xmlns:a16="http://schemas.microsoft.com/office/drawing/2014/main" id="{3F66EE7C-70F6-E4AD-DB79-DC806111F012}"/>
              </a:ext>
            </a:extLst>
          </p:cNvPr>
          <p:cNvSpPr txBox="1"/>
          <p:nvPr/>
        </p:nvSpPr>
        <p:spPr>
          <a:xfrm>
            <a:off x="1850607" y="3827165"/>
            <a:ext cx="9173528" cy="400110"/>
          </a:xfrm>
          <a:prstGeom prst="rect">
            <a:avLst/>
          </a:prstGeom>
          <a:noFill/>
        </p:spPr>
        <p:txBody>
          <a:bodyPr wrap="square" rtlCol="0">
            <a:spAutoFit/>
          </a:bodyPr>
          <a:lstStyle/>
          <a:p>
            <a:r>
              <a:rPr lang="en-IN" sz="2000" dirty="0"/>
              <a:t>https://www.anaconda.com/download</a:t>
            </a:r>
          </a:p>
        </p:txBody>
      </p:sp>
      <p:sp>
        <p:nvSpPr>
          <p:cNvPr id="14" name="Rectangle 13">
            <a:extLst>
              <a:ext uri="{FF2B5EF4-FFF2-40B4-BE49-F238E27FC236}">
                <a16:creationId xmlns:a16="http://schemas.microsoft.com/office/drawing/2014/main" id="{6ACFC487-468E-168F-75E9-6368648E2403}"/>
              </a:ext>
            </a:extLst>
          </p:cNvPr>
          <p:cNvSpPr/>
          <p:nvPr/>
        </p:nvSpPr>
        <p:spPr>
          <a:xfrm>
            <a:off x="845274" y="4587385"/>
            <a:ext cx="3682366" cy="265329"/>
          </a:xfrm>
          <a:prstGeom prst="rect">
            <a:avLst/>
          </a:prstGeom>
        </p:spPr>
        <p:txBody>
          <a:bodyPr wrap="square" lIns="0" tIns="0" rIns="0" bIns="0" anchor="t">
            <a:spAutoFit/>
          </a:bodyPr>
          <a:lstStyle/>
          <a:p>
            <a:pPr marL="457200" indent="-457200">
              <a:lnSpc>
                <a:spcPts val="1900"/>
              </a:lnSpc>
              <a:buFont typeface="Wingdings" panose="05000000000000000000" pitchFamily="2" charset="2"/>
              <a:buChar char="Ø"/>
            </a:pPr>
            <a:r>
              <a:rPr lang="en-US" sz="2800" dirty="0">
                <a:solidFill>
                  <a:schemeClr val="tx1">
                    <a:lumMod val="75000"/>
                    <a:lumOff val="25000"/>
                  </a:schemeClr>
                </a:solidFill>
                <a:latin typeface="Franklin Gothic Medium" panose="020B0603020102020204" pitchFamily="34" charset="0"/>
                <a:cs typeface="Segoe UI" panose="020B0502040204020203" pitchFamily="34" charset="0"/>
              </a:rPr>
              <a:t> For Presentation:-</a:t>
            </a:r>
          </a:p>
        </p:txBody>
      </p:sp>
      <p:sp>
        <p:nvSpPr>
          <p:cNvPr id="15" name="TextBox 14">
            <a:extLst>
              <a:ext uri="{FF2B5EF4-FFF2-40B4-BE49-F238E27FC236}">
                <a16:creationId xmlns:a16="http://schemas.microsoft.com/office/drawing/2014/main" id="{279ECBA7-7DB4-A498-2EBB-59DB0E0105FA}"/>
              </a:ext>
            </a:extLst>
          </p:cNvPr>
          <p:cNvSpPr txBox="1"/>
          <p:nvPr/>
        </p:nvSpPr>
        <p:spPr>
          <a:xfrm>
            <a:off x="1850607" y="4883664"/>
            <a:ext cx="9173528" cy="369332"/>
          </a:xfrm>
          <a:prstGeom prst="rect">
            <a:avLst/>
          </a:prstGeom>
          <a:noFill/>
        </p:spPr>
        <p:txBody>
          <a:bodyPr wrap="square" rtlCol="0">
            <a:spAutoFit/>
          </a:bodyPr>
          <a:lstStyle/>
          <a:p>
            <a:r>
              <a:rPr lang="en-IN" dirty="0">
                <a:latin typeface="Franklin Gothic Medium" panose="020B0603020102020204" pitchFamily="34" charset="0"/>
              </a:rPr>
              <a:t>https://www.youtube.com/watch?v=LYcOs6kdeTY&amp;t=1602s</a:t>
            </a:r>
          </a:p>
        </p:txBody>
      </p:sp>
    </p:spTree>
    <p:extLst>
      <p:ext uri="{BB962C8B-B14F-4D97-AF65-F5344CB8AC3E}">
        <p14:creationId xmlns:p14="http://schemas.microsoft.com/office/powerpoint/2010/main" val="133014371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ircle(in)">
                                      <p:cBhvr>
                                        <p:cTn id="27" dur="2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545758" y="2603156"/>
            <a:ext cx="7247237" cy="1260000"/>
          </a:xfrm>
        </p:spPr>
        <p:txBody>
          <a:bodyPr>
            <a:noAutofit/>
          </a:bodyPr>
          <a:lstStyle/>
          <a:p>
            <a:r>
              <a:rPr lang="en-US" sz="9600" dirty="0"/>
              <a:t>THANK YOU</a:t>
            </a:r>
          </a:p>
        </p:txBody>
      </p:sp>
      <p:grpSp>
        <p:nvGrpSpPr>
          <p:cNvPr id="2" name="Group 1">
            <a:extLst>
              <a:ext uri="{FF2B5EF4-FFF2-40B4-BE49-F238E27FC236}">
                <a16:creationId xmlns:a16="http://schemas.microsoft.com/office/drawing/2014/main" id="{2CEE6CD7-10DB-1414-7CAF-B3B2BE1FDCA9}"/>
              </a:ext>
              <a:ext uri="{C183D7F6-B498-43B3-948B-1728B52AA6E4}">
                <adec:decorative xmlns:adec="http://schemas.microsoft.com/office/drawing/2017/decorative" val="1"/>
              </a:ext>
            </a:extLst>
          </p:cNvPr>
          <p:cNvGrpSpPr/>
          <p:nvPr/>
        </p:nvGrpSpPr>
        <p:grpSpPr>
          <a:xfrm>
            <a:off x="7050489" y="1658257"/>
            <a:ext cx="5141511" cy="3541486"/>
            <a:chOff x="10024277" y="2187350"/>
            <a:chExt cx="5141511" cy="3541486"/>
          </a:xfrm>
        </p:grpSpPr>
        <p:sp>
          <p:nvSpPr>
            <p:cNvPr id="3" name="Diamond 2">
              <a:extLst>
                <a:ext uri="{FF2B5EF4-FFF2-40B4-BE49-F238E27FC236}">
                  <a16:creationId xmlns:a16="http://schemas.microsoft.com/office/drawing/2014/main" id="{50AC3180-4285-85CA-DF4F-C6390B9C1DC4}"/>
                </a:ext>
              </a:extLst>
            </p:cNvPr>
            <p:cNvSpPr/>
            <p:nvPr/>
          </p:nvSpPr>
          <p:spPr>
            <a:xfrm>
              <a:off x="10024277" y="2654411"/>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F5B81AE2-BE8B-44BE-4418-5B6D262F161B}"/>
                </a:ext>
              </a:extLst>
            </p:cNvPr>
            <p:cNvSpPr/>
            <p:nvPr/>
          </p:nvSpPr>
          <p:spPr>
            <a:xfrm>
              <a:off x="11624302" y="2187350"/>
              <a:ext cx="3541486" cy="3541486"/>
            </a:xfrm>
            <a:prstGeom prst="diamond">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17B635A8-C45D-94B0-C693-80FEE9743892}"/>
              </a:ext>
              <a:ext uri="{C183D7F6-B498-43B3-948B-1728B52AA6E4}">
                <adec:decorative xmlns:adec="http://schemas.microsoft.com/office/drawing/2017/decorative" val="1"/>
              </a:ext>
            </a:extLst>
          </p:cNvPr>
          <p:cNvGrpSpPr/>
          <p:nvPr/>
        </p:nvGrpSpPr>
        <p:grpSpPr>
          <a:xfrm>
            <a:off x="7087097" y="3299643"/>
            <a:ext cx="5141511" cy="3541486"/>
            <a:chOff x="10024277" y="2187350"/>
            <a:chExt cx="5141511" cy="3541486"/>
          </a:xfrm>
        </p:grpSpPr>
        <p:sp>
          <p:nvSpPr>
            <p:cNvPr id="7" name="Diamond 6">
              <a:extLst>
                <a:ext uri="{FF2B5EF4-FFF2-40B4-BE49-F238E27FC236}">
                  <a16:creationId xmlns:a16="http://schemas.microsoft.com/office/drawing/2014/main" id="{92D9FCC2-2AFB-D6B1-78CF-4E6A344A85BF}"/>
                </a:ext>
              </a:extLst>
            </p:cNvPr>
            <p:cNvSpPr/>
            <p:nvPr/>
          </p:nvSpPr>
          <p:spPr>
            <a:xfrm>
              <a:off x="10024277" y="2654411"/>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iamond 8">
              <a:extLst>
                <a:ext uri="{FF2B5EF4-FFF2-40B4-BE49-F238E27FC236}">
                  <a16:creationId xmlns:a16="http://schemas.microsoft.com/office/drawing/2014/main" id="{ED9DB1B1-E6D2-CA1A-0138-D2458A11A0DD}"/>
                </a:ext>
              </a:extLst>
            </p:cNvPr>
            <p:cNvSpPr/>
            <p:nvPr/>
          </p:nvSpPr>
          <p:spPr>
            <a:xfrm>
              <a:off x="11624302" y="2187350"/>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97A48C0A-44EC-A3B7-4DE7-536D54AFB06C}"/>
              </a:ext>
              <a:ext uri="{C183D7F6-B498-43B3-948B-1728B52AA6E4}">
                <adec:decorative xmlns:adec="http://schemas.microsoft.com/office/drawing/2017/decorative" val="1"/>
              </a:ext>
            </a:extLst>
          </p:cNvPr>
          <p:cNvGrpSpPr/>
          <p:nvPr/>
        </p:nvGrpSpPr>
        <p:grpSpPr>
          <a:xfrm>
            <a:off x="7050489" y="0"/>
            <a:ext cx="5141511" cy="3541486"/>
            <a:chOff x="10024277" y="2187350"/>
            <a:chExt cx="5141511" cy="3541486"/>
          </a:xfrm>
        </p:grpSpPr>
        <p:sp>
          <p:nvSpPr>
            <p:cNvPr id="11" name="Diamond 10">
              <a:extLst>
                <a:ext uri="{FF2B5EF4-FFF2-40B4-BE49-F238E27FC236}">
                  <a16:creationId xmlns:a16="http://schemas.microsoft.com/office/drawing/2014/main" id="{DE6AEF64-1FAA-3841-6FD3-FDDDEED4E4E6}"/>
                </a:ext>
              </a:extLst>
            </p:cNvPr>
            <p:cNvSpPr/>
            <p:nvPr/>
          </p:nvSpPr>
          <p:spPr>
            <a:xfrm>
              <a:off x="10024277" y="2654411"/>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iamond 11">
              <a:extLst>
                <a:ext uri="{FF2B5EF4-FFF2-40B4-BE49-F238E27FC236}">
                  <a16:creationId xmlns:a16="http://schemas.microsoft.com/office/drawing/2014/main" id="{C26A2552-0300-FF0D-EB35-40D56A5C78D8}"/>
                </a:ext>
              </a:extLst>
            </p:cNvPr>
            <p:cNvSpPr/>
            <p:nvPr/>
          </p:nvSpPr>
          <p:spPr>
            <a:xfrm>
              <a:off x="11624302" y="2187350"/>
              <a:ext cx="3541486" cy="3541486"/>
            </a:xfrm>
            <a:prstGeom prst="diamond">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94598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9EBD-AC2E-1F31-148E-9445D198E381}"/>
              </a:ext>
            </a:extLst>
          </p:cNvPr>
          <p:cNvSpPr>
            <a:spLocks noGrp="1"/>
          </p:cNvSpPr>
          <p:nvPr>
            <p:ph type="title"/>
          </p:nvPr>
        </p:nvSpPr>
        <p:spPr>
          <a:xfrm>
            <a:off x="0" y="911749"/>
            <a:ext cx="10840914" cy="1260000"/>
          </a:xfrm>
        </p:spPr>
        <p:txBody>
          <a:bodyPr>
            <a:normAutofit fontScale="90000"/>
          </a:bodyPr>
          <a:lstStyle/>
          <a:p>
            <a:r>
              <a:rPr lang="en-US" dirty="0"/>
              <a:t>At a logistics company, </a:t>
            </a:r>
            <a:r>
              <a:rPr lang="en-US" i="1" dirty="0"/>
              <a:t>FastTrack Delivery</a:t>
            </a:r>
            <a:r>
              <a:rPr lang="en-US" dirty="0"/>
              <a:t>, business was booming, but so were the challenges. They had hundreds of trucks delivering packages across the city every day. Although they had a general idea of the most efficient routes, traffic jams, weather conditions, and sudden delays often caused delays, leading to late deliveries and frustrated customers.</a:t>
            </a:r>
            <a:endParaRPr lang="en-IN" dirty="0"/>
          </a:p>
        </p:txBody>
      </p:sp>
      <p:pic>
        <p:nvPicPr>
          <p:cNvPr id="5" name="Picture 4">
            <a:extLst>
              <a:ext uri="{FF2B5EF4-FFF2-40B4-BE49-F238E27FC236}">
                <a16:creationId xmlns:a16="http://schemas.microsoft.com/office/drawing/2014/main" id="{79B83C55-9525-EF96-5814-0DF2C6D70E0F}"/>
              </a:ext>
            </a:extLst>
          </p:cNvPr>
          <p:cNvPicPr>
            <a:picLocks noChangeAspect="1"/>
          </p:cNvPicPr>
          <p:nvPr/>
        </p:nvPicPr>
        <p:blipFill>
          <a:blip r:embed="rId2"/>
          <a:stretch>
            <a:fillRect/>
          </a:stretch>
        </p:blipFill>
        <p:spPr>
          <a:xfrm>
            <a:off x="5884843" y="3392521"/>
            <a:ext cx="3964459" cy="2553730"/>
          </a:xfrm>
          <a:prstGeom prst="rect">
            <a:avLst/>
          </a:prstGeom>
          <a:ln>
            <a:noFill/>
          </a:ln>
          <a:effectLst>
            <a:softEdge rad="112500"/>
          </a:effectLst>
        </p:spPr>
      </p:pic>
    </p:spTree>
    <p:extLst>
      <p:ext uri="{BB962C8B-B14F-4D97-AF65-F5344CB8AC3E}">
        <p14:creationId xmlns:p14="http://schemas.microsoft.com/office/powerpoint/2010/main" val="1778795706"/>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1E24D-1FEC-68A8-B7D7-616AA8DE1DC9}"/>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4161771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74B3E31-0383-F15B-A382-E2085A2578DF}"/>
              </a:ext>
            </a:extLst>
          </p:cNvPr>
          <p:cNvSpPr txBox="1">
            <a:spLocks/>
          </p:cNvSpPr>
          <p:nvPr/>
        </p:nvSpPr>
        <p:spPr>
          <a:xfrm>
            <a:off x="3391687" y="-172402"/>
            <a:ext cx="514724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685800" indent="-685800">
              <a:buFont typeface="Wingdings" panose="05000000000000000000" pitchFamily="2" charset="2"/>
              <a:buChar char="Ø"/>
            </a:pPr>
            <a:r>
              <a:rPr lang="en-US" dirty="0">
                <a:solidFill>
                  <a:schemeClr val="tx1"/>
                </a:solidFill>
              </a:rPr>
              <a:t>Overview:-</a:t>
            </a:r>
            <a:endParaRPr lang="en-IN" dirty="0">
              <a:solidFill>
                <a:schemeClr val="tx1"/>
              </a:solidFill>
            </a:endParaRPr>
          </a:p>
        </p:txBody>
      </p:sp>
      <p:pic>
        <p:nvPicPr>
          <p:cNvPr id="35" name="Picture 34">
            <a:extLst>
              <a:ext uri="{FF2B5EF4-FFF2-40B4-BE49-F238E27FC236}">
                <a16:creationId xmlns:a16="http://schemas.microsoft.com/office/drawing/2014/main" id="{2EBB2F78-575B-DC0D-36C0-AA66DFFD23B2}"/>
              </a:ext>
            </a:extLst>
          </p:cNvPr>
          <p:cNvPicPr>
            <a:picLocks noChangeAspect="1"/>
          </p:cNvPicPr>
          <p:nvPr/>
        </p:nvPicPr>
        <p:blipFill>
          <a:blip r:embed="rId2"/>
          <a:srcRect l="21584" t="24666" r="5499" b="14001"/>
          <a:stretch/>
        </p:blipFill>
        <p:spPr>
          <a:xfrm>
            <a:off x="213360" y="1076960"/>
            <a:ext cx="11826240" cy="5242560"/>
          </a:xfrm>
          <a:prstGeom prst="rect">
            <a:avLst/>
          </a:prstGeom>
          <a:ln>
            <a:noFill/>
          </a:ln>
          <a:effectLst>
            <a:softEdge rad="112500"/>
          </a:effectLst>
        </p:spPr>
      </p:pic>
    </p:spTree>
    <p:extLst>
      <p:ext uri="{BB962C8B-B14F-4D97-AF65-F5344CB8AC3E}">
        <p14:creationId xmlns:p14="http://schemas.microsoft.com/office/powerpoint/2010/main" val="234296229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circle(in)">
                                      <p:cBhvr>
                                        <p:cTn id="1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AC614F08-FB9E-EA55-D691-3C0699333673}"/>
              </a:ext>
            </a:extLst>
          </p:cNvPr>
          <p:cNvSpPr>
            <a:spLocks noGrp="1"/>
          </p:cNvSpPr>
          <p:nvPr>
            <p:ph type="title"/>
          </p:nvPr>
        </p:nvSpPr>
        <p:spPr>
          <a:xfrm>
            <a:off x="359907" y="179796"/>
            <a:ext cx="5485721" cy="1632676"/>
          </a:xfrm>
        </p:spPr>
        <p:txBody>
          <a:bodyPr/>
          <a:lstStyle/>
          <a:p>
            <a:pPr marL="571500" indent="-571500">
              <a:buFont typeface="Wingdings" panose="05000000000000000000" pitchFamily="2" charset="2"/>
              <a:buChar char="Ø"/>
            </a:pPr>
            <a:r>
              <a:rPr lang="en-US" altLang="zh-CN" dirty="0"/>
              <a:t>Introduction Of predictive modeling:-</a:t>
            </a:r>
            <a:endParaRPr lang="en-US" dirty="0"/>
          </a:p>
        </p:txBody>
      </p:sp>
      <p:sp>
        <p:nvSpPr>
          <p:cNvPr id="29" name="Rectangle 28">
            <a:extLst>
              <a:ext uri="{FF2B5EF4-FFF2-40B4-BE49-F238E27FC236}">
                <a16:creationId xmlns:a16="http://schemas.microsoft.com/office/drawing/2014/main" id="{28FB972F-B611-627B-3788-5FCCFA616725}"/>
              </a:ext>
            </a:extLst>
          </p:cNvPr>
          <p:cNvSpPr/>
          <p:nvPr/>
        </p:nvSpPr>
        <p:spPr>
          <a:xfrm>
            <a:off x="743061" y="2065889"/>
            <a:ext cx="11206625" cy="2604082"/>
          </a:xfrm>
          <a:prstGeom prst="rect">
            <a:avLst/>
          </a:prstGeom>
          <a:noFill/>
          <a:ln>
            <a:solidFill>
              <a:srgbClr val="D6E0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 Placeholder 19">
            <a:extLst>
              <a:ext uri="{FF2B5EF4-FFF2-40B4-BE49-F238E27FC236}">
                <a16:creationId xmlns:a16="http://schemas.microsoft.com/office/drawing/2014/main" id="{05CF3941-55F6-1475-EDB2-7C7B7427697F}"/>
              </a:ext>
            </a:extLst>
          </p:cNvPr>
          <p:cNvSpPr txBox="1">
            <a:spLocks/>
          </p:cNvSpPr>
          <p:nvPr/>
        </p:nvSpPr>
        <p:spPr>
          <a:xfrm>
            <a:off x="743062" y="2065889"/>
            <a:ext cx="11206624" cy="2067003"/>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3200" dirty="0"/>
              <a:t>Predictive modeling refers to the process of using data mining and statistical techniques to predict future events or behaviors. By analyzing patterns in existing data, predictive models can identify trends and make informed predictions about unknown or future data points.</a:t>
            </a:r>
          </a:p>
          <a:p>
            <a:endParaRPr lang="en-US" dirty="0"/>
          </a:p>
        </p:txBody>
      </p:sp>
    </p:spTree>
    <p:extLst>
      <p:ext uri="{BB962C8B-B14F-4D97-AF65-F5344CB8AC3E}">
        <p14:creationId xmlns:p14="http://schemas.microsoft.com/office/powerpoint/2010/main" val="5370410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heel(1)">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F178-0C8D-5FAE-3C5F-C5D8D86BF2B6}"/>
              </a:ext>
            </a:extLst>
          </p:cNvPr>
          <p:cNvSpPr>
            <a:spLocks noGrp="1"/>
          </p:cNvSpPr>
          <p:nvPr>
            <p:ph type="title"/>
          </p:nvPr>
        </p:nvSpPr>
        <p:spPr>
          <a:xfrm>
            <a:off x="212566" y="0"/>
            <a:ext cx="3469639" cy="1260000"/>
          </a:xfrm>
        </p:spPr>
        <p:txBody>
          <a:bodyPr/>
          <a:lstStyle/>
          <a:p>
            <a:pPr marL="457200" indent="-457200">
              <a:buFont typeface="Wingdings" panose="05000000000000000000" pitchFamily="2" charset="2"/>
              <a:buChar char="Ø"/>
            </a:pPr>
            <a:r>
              <a:rPr lang="en-IN" dirty="0"/>
              <a:t>Hook Story: </a:t>
            </a:r>
          </a:p>
        </p:txBody>
      </p:sp>
      <p:pic>
        <p:nvPicPr>
          <p:cNvPr id="4098" name="Picture 2" descr="Young female teacher teaching students in the classroom">
            <a:extLst>
              <a:ext uri="{FF2B5EF4-FFF2-40B4-BE49-F238E27FC236}">
                <a16:creationId xmlns:a16="http://schemas.microsoft.com/office/drawing/2014/main" id="{BC4997E0-F894-59D1-1C0F-4589A7C7393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364" b="91000" l="2467" r="99733">
                        <a14:foregroundMark x1="8933" y1="3364" x2="85533" y2="39000"/>
                        <a14:foregroundMark x1="15800" y1="8909" x2="27267" y2="34909"/>
                        <a14:foregroundMark x1="27267" y1="34909" x2="46400" y2="56273"/>
                        <a14:foregroundMark x1="46400" y1="56273" x2="47067" y2="56273"/>
                        <a14:foregroundMark x1="10333" y1="6182" x2="12067" y2="27818"/>
                        <a14:foregroundMark x1="12067" y1="27818" x2="31733" y2="52909"/>
                        <a14:foregroundMark x1="31733" y1="52909" x2="52600" y2="42455"/>
                        <a14:foregroundMark x1="52600" y1="42455" x2="34000" y2="43636"/>
                        <a14:foregroundMark x1="34000" y1="43636" x2="53600" y2="31273"/>
                        <a14:foregroundMark x1="53600" y1="31273" x2="62467" y2="43545"/>
                        <a14:foregroundMark x1="62467" y1="43545" x2="54200" y2="36455"/>
                        <a14:foregroundMark x1="54200" y1="36455" x2="65667" y2="38364"/>
                        <a14:foregroundMark x1="65667" y1="38364" x2="70867" y2="42000"/>
                        <a14:foregroundMark x1="70867" y1="42000" x2="86800" y2="25909"/>
                        <a14:foregroundMark x1="86800" y1="25909" x2="79800" y2="53909"/>
                        <a14:foregroundMark x1="79800" y1="53909" x2="58000" y2="30000"/>
                        <a14:foregroundMark x1="58000" y1="30000" x2="48467" y2="53182"/>
                        <a14:foregroundMark x1="48467" y1="53182" x2="28400" y2="52182"/>
                        <a14:foregroundMark x1="28400" y1="52182" x2="17533" y2="32727"/>
                        <a14:foregroundMark x1="17533" y1="32727" x2="22667" y2="21727"/>
                        <a14:foregroundMark x1="22667" y1="21727" x2="17600" y2="15273"/>
                        <a14:foregroundMark x1="17600" y1="15273" x2="10600" y2="20182"/>
                        <a14:foregroundMark x1="10600" y1="20182" x2="9467" y2="31273"/>
                        <a14:foregroundMark x1="9467" y1="31273" x2="32333" y2="48091"/>
                        <a14:foregroundMark x1="32333" y1="48091" x2="32600" y2="47727"/>
                        <a14:foregroundMark x1="2333" y1="2182" x2="31333" y2="1182"/>
                        <a14:foregroundMark x1="31333" y1="1182" x2="94467" y2="4182"/>
                        <a14:foregroundMark x1="94467" y1="4182" x2="98400" y2="8818"/>
                        <a14:foregroundMark x1="98400" y1="8818" x2="95667" y2="29455"/>
                        <a14:foregroundMark x1="95667" y1="29455" x2="90800" y2="36818"/>
                        <a14:foregroundMark x1="90800" y1="36818" x2="82133" y2="42818"/>
                        <a14:foregroundMark x1="82133" y1="42818" x2="68733" y2="59455"/>
                        <a14:foregroundMark x1="68733" y1="59455" x2="56800" y2="67545"/>
                        <a14:foregroundMark x1="56800" y1="67545" x2="30867" y2="54727"/>
                        <a14:foregroundMark x1="30867" y1="54727" x2="23667" y2="56545"/>
                        <a14:foregroundMark x1="23667" y1="56545" x2="40333" y2="72727"/>
                        <a14:foregroundMark x1="40333" y1="72727" x2="68600" y2="83455"/>
                        <a14:foregroundMark x1="68600" y1="83455" x2="70400" y2="89182"/>
                        <a14:foregroundMark x1="2000" y1="1636" x2="3533" y2="64273"/>
                        <a14:foregroundMark x1="3533" y1="64273" x2="6067" y2="76000"/>
                        <a14:foregroundMark x1="6067" y1="76000" x2="21067" y2="86545"/>
                        <a14:foregroundMark x1="21067" y1="86545" x2="34667" y2="84636"/>
                        <a14:foregroundMark x1="34667" y1="84636" x2="34800" y2="84636"/>
                        <a14:foregroundMark x1="2533" y1="8727" x2="20133" y2="54545"/>
                        <a14:foregroundMark x1="20133" y1="54545" x2="32200" y2="66636"/>
                        <a14:foregroundMark x1="32200" y1="66636" x2="33267" y2="71364"/>
                        <a14:foregroundMark x1="4933" y1="52273" x2="14533" y2="68636"/>
                        <a14:foregroundMark x1="50291" y1="96461" x2="50867" y2="96909"/>
                        <a14:foregroundMark x1="14533" y1="68636" x2="42766" y2="90605"/>
                        <a14:foregroundMark x1="50867" y1="96909" x2="51033" y2="96671"/>
                        <a14:foregroundMark x1="55045" y1="90722" x2="55533" y2="87727"/>
                        <a14:foregroundMark x1="95000" y1="9000" x2="91867" y2="52909"/>
                        <a14:foregroundMark x1="91867" y1="52909" x2="85667" y2="66727"/>
                        <a14:foregroundMark x1="85667" y1="66727" x2="70333" y2="80636"/>
                        <a14:foregroundMark x1="78333" y1="14091" x2="88333" y2="23364"/>
                        <a14:foregroundMark x1="99733" y1="4727" x2="97133" y2="86818"/>
                        <a14:foregroundMark x1="73800" y1="10182" x2="76600" y2="28000"/>
                        <a14:foregroundMark x1="4800" y1="35273" x2="11200" y2="54182"/>
                        <a14:foregroundMark x1="56933" y1="42182" x2="57400" y2="49636"/>
                        <a14:foregroundMark x1="15133" y1="62636" x2="17400" y2="64273"/>
                        <a14:backgroundMark x1="667" y1="95273" x2="10800" y2="94909"/>
                        <a14:backgroundMark x1="10800" y1="94909" x2="37267" y2="99000"/>
                        <a14:backgroundMark x1="14600" y1="92727" x2="34800" y2="94091"/>
                        <a14:backgroundMark x1="43067" y1="92273" x2="54000" y2="93182"/>
                        <a14:backgroundMark x1="45533" y1="92909" x2="54333" y2="92364"/>
                        <a14:backgroundMark x1="54333" y1="92364" x2="59867" y2="93818"/>
                        <a14:backgroundMark x1="59867" y1="93818" x2="58133" y2="94636"/>
                        <a14:backgroundMark x1="46667" y1="93636" x2="53400" y2="95545"/>
                        <a14:backgroundMark x1="42200" y1="91818" x2="45533" y2="91818"/>
                      </a14:backgroundRemoval>
                    </a14:imgEffect>
                  </a14:imgLayer>
                </a14:imgProps>
              </a:ext>
              <a:ext uri="{28A0092B-C50C-407E-A947-70E740481C1C}">
                <a14:useLocalDpi xmlns:a14="http://schemas.microsoft.com/office/drawing/2010/main" val="0"/>
              </a:ext>
            </a:extLst>
          </a:blip>
          <a:srcRect/>
          <a:stretch>
            <a:fillRect/>
          </a:stretch>
        </p:blipFill>
        <p:spPr bwMode="auto">
          <a:xfrm>
            <a:off x="212566" y="853600"/>
            <a:ext cx="4461034" cy="27023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070C20D-4232-133F-6C6D-B731E804E454}"/>
              </a:ext>
            </a:extLst>
          </p:cNvPr>
          <p:cNvPicPr>
            <a:picLocks noChangeAspect="1"/>
          </p:cNvPicPr>
          <p:nvPr/>
        </p:nvPicPr>
        <p:blipFill>
          <a:blip r:embed="rId4"/>
          <a:stretch>
            <a:fillRect/>
          </a:stretch>
        </p:blipFill>
        <p:spPr>
          <a:xfrm>
            <a:off x="4812823" y="853600"/>
            <a:ext cx="3921761" cy="2448399"/>
          </a:xfrm>
          <a:prstGeom prst="rect">
            <a:avLst/>
          </a:prstGeom>
        </p:spPr>
      </p:pic>
      <p:pic>
        <p:nvPicPr>
          <p:cNvPr id="4102" name="Picture 6" descr="How data collection &amp; data preprocessing assist machine learning.">
            <a:extLst>
              <a:ext uri="{FF2B5EF4-FFF2-40B4-BE49-F238E27FC236}">
                <a16:creationId xmlns:a16="http://schemas.microsoft.com/office/drawing/2014/main" id="{5EFD627A-E864-3578-473A-BFEDE41616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3807" y="853599"/>
            <a:ext cx="3343434" cy="24483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Examining the Relationship between Broadband Access, Parent Technology  Beliefs, and Student Academic Outcomes">
            <a:extLst>
              <a:ext uri="{FF2B5EF4-FFF2-40B4-BE49-F238E27FC236}">
                <a16:creationId xmlns:a16="http://schemas.microsoft.com/office/drawing/2014/main" id="{F467935C-2331-B273-CFF3-7A4D2F8208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3083" y="3708398"/>
            <a:ext cx="312848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ummer School | Educhatter">
            <a:extLst>
              <a:ext uri="{FF2B5EF4-FFF2-40B4-BE49-F238E27FC236}">
                <a16:creationId xmlns:a16="http://schemas.microsoft.com/office/drawing/2014/main" id="{E96AEE34-92B6-AFC0-CA2E-3A2FFAC40A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1200" y="3771263"/>
            <a:ext cx="3553460" cy="29362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13D8EB4-16E3-14CD-DD65-34958912BBB6}"/>
              </a:ext>
            </a:extLst>
          </p:cNvPr>
          <p:cNvSpPr txBox="1"/>
          <p:nvPr/>
        </p:nvSpPr>
        <p:spPr>
          <a:xfrm>
            <a:off x="325120" y="3301998"/>
            <a:ext cx="6116320" cy="369332"/>
          </a:xfrm>
          <a:prstGeom prst="rect">
            <a:avLst/>
          </a:prstGeom>
          <a:noFill/>
        </p:spPr>
        <p:txBody>
          <a:bodyPr wrap="square">
            <a:spAutoFit/>
          </a:bodyPr>
          <a:lstStyle/>
          <a:p>
            <a:r>
              <a:rPr lang="en-US" dirty="0"/>
              <a:t>1. The Challenge: Personalizing Education</a:t>
            </a:r>
            <a:endParaRPr lang="en-IN" dirty="0"/>
          </a:p>
        </p:txBody>
      </p:sp>
      <p:sp>
        <p:nvSpPr>
          <p:cNvPr id="17" name="TextBox 16">
            <a:extLst>
              <a:ext uri="{FF2B5EF4-FFF2-40B4-BE49-F238E27FC236}">
                <a16:creationId xmlns:a16="http://schemas.microsoft.com/office/drawing/2014/main" id="{5547CF1F-52BB-5076-BE2D-F3BE4C5B661D}"/>
              </a:ext>
            </a:extLst>
          </p:cNvPr>
          <p:cNvSpPr txBox="1"/>
          <p:nvPr/>
        </p:nvSpPr>
        <p:spPr>
          <a:xfrm>
            <a:off x="4616766" y="3277580"/>
            <a:ext cx="4257041" cy="338554"/>
          </a:xfrm>
          <a:prstGeom prst="rect">
            <a:avLst/>
          </a:prstGeom>
          <a:noFill/>
        </p:spPr>
        <p:txBody>
          <a:bodyPr wrap="square">
            <a:spAutoFit/>
          </a:bodyPr>
          <a:lstStyle/>
          <a:p>
            <a:r>
              <a:rPr lang="en-US" sz="1600" dirty="0"/>
              <a:t>2. The Solution: Predictive Tool Powered by Data</a:t>
            </a:r>
            <a:endParaRPr lang="en-IN" sz="1600" dirty="0"/>
          </a:p>
        </p:txBody>
      </p:sp>
      <p:sp>
        <p:nvSpPr>
          <p:cNvPr id="19" name="TextBox 18">
            <a:extLst>
              <a:ext uri="{FF2B5EF4-FFF2-40B4-BE49-F238E27FC236}">
                <a16:creationId xmlns:a16="http://schemas.microsoft.com/office/drawing/2014/main" id="{8365193C-1626-8939-F892-A2BB0F18B328}"/>
              </a:ext>
            </a:extLst>
          </p:cNvPr>
          <p:cNvSpPr txBox="1"/>
          <p:nvPr/>
        </p:nvSpPr>
        <p:spPr>
          <a:xfrm>
            <a:off x="8873807" y="3301998"/>
            <a:ext cx="6116320" cy="338554"/>
          </a:xfrm>
          <a:prstGeom prst="rect">
            <a:avLst/>
          </a:prstGeom>
          <a:noFill/>
        </p:spPr>
        <p:txBody>
          <a:bodyPr wrap="square">
            <a:spAutoFit/>
          </a:bodyPr>
          <a:lstStyle/>
          <a:p>
            <a:r>
              <a:rPr lang="en-US" sz="1600" dirty="0"/>
              <a:t>3. The Power of Predictive Modeling</a:t>
            </a:r>
            <a:endParaRPr lang="en-IN" sz="1600" dirty="0"/>
          </a:p>
        </p:txBody>
      </p:sp>
      <p:sp>
        <p:nvSpPr>
          <p:cNvPr id="21" name="TextBox 20">
            <a:extLst>
              <a:ext uri="{FF2B5EF4-FFF2-40B4-BE49-F238E27FC236}">
                <a16:creationId xmlns:a16="http://schemas.microsoft.com/office/drawing/2014/main" id="{69250BCA-CEAE-1571-DE59-9167B3AB4AAB}"/>
              </a:ext>
            </a:extLst>
          </p:cNvPr>
          <p:cNvSpPr txBox="1"/>
          <p:nvPr/>
        </p:nvSpPr>
        <p:spPr>
          <a:xfrm>
            <a:off x="165100" y="4409599"/>
            <a:ext cx="2802415" cy="646331"/>
          </a:xfrm>
          <a:prstGeom prst="rect">
            <a:avLst/>
          </a:prstGeom>
          <a:noFill/>
        </p:spPr>
        <p:txBody>
          <a:bodyPr wrap="square">
            <a:spAutoFit/>
          </a:bodyPr>
          <a:lstStyle/>
          <a:p>
            <a:r>
              <a:rPr lang="en-US" dirty="0"/>
              <a:t>4. Exploring Data and Uncovering Insights:-</a:t>
            </a:r>
            <a:endParaRPr lang="en-IN" dirty="0"/>
          </a:p>
        </p:txBody>
      </p:sp>
      <p:sp>
        <p:nvSpPr>
          <p:cNvPr id="23" name="TextBox 22">
            <a:extLst>
              <a:ext uri="{FF2B5EF4-FFF2-40B4-BE49-F238E27FC236}">
                <a16:creationId xmlns:a16="http://schemas.microsoft.com/office/drawing/2014/main" id="{249667A1-6D7B-5A86-F973-4867A1442BDA}"/>
              </a:ext>
            </a:extLst>
          </p:cNvPr>
          <p:cNvSpPr txBox="1"/>
          <p:nvPr/>
        </p:nvSpPr>
        <p:spPr>
          <a:xfrm>
            <a:off x="5956974" y="4409598"/>
            <a:ext cx="2485986" cy="646331"/>
          </a:xfrm>
          <a:prstGeom prst="rect">
            <a:avLst/>
          </a:prstGeom>
          <a:noFill/>
        </p:spPr>
        <p:txBody>
          <a:bodyPr wrap="square">
            <a:spAutoFit/>
          </a:bodyPr>
          <a:lstStyle/>
          <a:p>
            <a:r>
              <a:rPr lang="en-US" dirty="0"/>
              <a:t>5. Conclusion: Data as a Tool for Education:-</a:t>
            </a:r>
            <a:endParaRPr lang="en-IN" dirty="0"/>
          </a:p>
        </p:txBody>
      </p:sp>
    </p:spTree>
    <p:extLst>
      <p:ext uri="{BB962C8B-B14F-4D97-AF65-F5344CB8AC3E}">
        <p14:creationId xmlns:p14="http://schemas.microsoft.com/office/powerpoint/2010/main" val="10833279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heel(1)">
                                      <p:cBhvr>
                                        <p:cTn id="12" dur="20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heel(1)">
                                      <p:cBhvr>
                                        <p:cTn id="27" dur="2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4102"/>
                                        </p:tgtEl>
                                        <p:attrNameLst>
                                          <p:attrName>style.visibility</p:attrName>
                                        </p:attrNameLst>
                                      </p:cBhvr>
                                      <p:to>
                                        <p:strVal val="visible"/>
                                      </p:to>
                                    </p:set>
                                    <p:animEffect transition="in" filter="wheel(1)">
                                      <p:cBhvr>
                                        <p:cTn id="32" dur="2000"/>
                                        <p:tgtEl>
                                          <p:spTgt spid="4102"/>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heel(1)">
                                      <p:cBhvr>
                                        <p:cTn id="37" dur="2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4104"/>
                                        </p:tgtEl>
                                        <p:attrNameLst>
                                          <p:attrName>style.visibility</p:attrName>
                                        </p:attrNameLst>
                                      </p:cBhvr>
                                      <p:to>
                                        <p:strVal val="visible"/>
                                      </p:to>
                                    </p:set>
                                    <p:animEffect transition="in" filter="randombar(horizontal)">
                                      <p:cBhvr>
                                        <p:cTn id="42" dur="500"/>
                                        <p:tgtEl>
                                          <p:spTgt spid="410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randombar(horizontal)">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4106"/>
                                        </p:tgtEl>
                                        <p:attrNameLst>
                                          <p:attrName>style.visibility</p:attrName>
                                        </p:attrNameLst>
                                      </p:cBhvr>
                                      <p:to>
                                        <p:strVal val="visible"/>
                                      </p:to>
                                    </p:set>
                                    <p:animEffect transition="in" filter="barn(inVertical)">
                                      <p:cBhvr>
                                        <p:cTn id="57"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7" grpId="0"/>
      <p:bldP spid="19" grpId="0"/>
      <p:bldP spid="21"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0CB88-A688-3B93-FB44-2CDFE8FBB5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32A05E9-964E-F28D-8F15-BC0B68D450E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351" b="99099" l="10000" r="90333">
                        <a14:foregroundMark x1="35667" y1="43018" x2="41333" y2="58559"/>
                        <a14:foregroundMark x1="71000" y1="25225" x2="72444" y2="33559"/>
                        <a14:foregroundMark x1="30444" y1="45495" x2="46444" y2="51351"/>
                        <a14:foregroundMark x1="27333" y1="85811" x2="47222" y2="93018"/>
                        <a14:foregroundMark x1="19889" y1="51126" x2="24444" y2="87613"/>
                        <a14:foregroundMark x1="24444" y1="87613" x2="24444" y2="87613"/>
                        <a14:foregroundMark x1="12000" y1="44144" x2="15444" y2="79730"/>
                        <a14:foregroundMark x1="28667" y1="40315" x2="13111" y2="43018"/>
                        <a14:foregroundMark x1="13111" y1="43018" x2="12333" y2="64189"/>
                        <a14:foregroundMark x1="12333" y1="64189" x2="16000" y2="83784"/>
                        <a14:foregroundMark x1="12111" y1="98649" x2="7000" y2="74775"/>
                        <a14:foregroundMark x1="7000" y1="74775" x2="7307" y2="50914"/>
                        <a14:foregroundMark x1="15765" y1="32263" x2="18667" y2="33559"/>
                        <a14:foregroundMark x1="18667" y1="33559" x2="22588" y2="28949"/>
                        <a14:foregroundMark x1="43667" y1="27027" x2="51444" y2="24324"/>
                        <a14:foregroundMark x1="51444" y1="24324" x2="52333" y2="9009"/>
                        <a14:foregroundMark x1="52333" y1="9009" x2="60889" y2="6982"/>
                        <a14:foregroundMark x1="60889" y1="6982" x2="67444" y2="12387"/>
                        <a14:foregroundMark x1="67444" y1="12387" x2="76333" y2="12838"/>
                        <a14:foregroundMark x1="76333" y1="12838" x2="78333" y2="25676"/>
                        <a14:foregroundMark x1="78333" y1="25676" x2="79000" y2="27477"/>
                        <a14:foregroundMark x1="47778" y1="33784" x2="71778" y2="61937"/>
                        <a14:foregroundMark x1="66556" y1="15766" x2="45444" y2="57658"/>
                        <a14:foregroundMark x1="69556" y1="29730" x2="59222" y2="57432"/>
                        <a14:foregroundMark x1="59222" y1="57432" x2="41778" y2="83333"/>
                        <a14:foregroundMark x1="41778" y1="83333" x2="24556" y2="95946"/>
                        <a14:foregroundMark x1="24556" y1="95946" x2="23889" y2="97297"/>
                        <a14:foregroundMark x1="55488" y1="4913" x2="63889" y2="1802"/>
                        <a14:foregroundMark x1="63889" y1="1802" x2="80216" y2="14320"/>
                        <a14:foregroundMark x1="90284" y1="78488" x2="90444" y2="99324"/>
                        <a14:foregroundMark x1="56000" y1="66441" x2="79444" y2="85586"/>
                        <a14:foregroundMark x1="79444" y1="85586" x2="79444" y2="85586"/>
                        <a14:foregroundMark x1="51111" y1="72072" x2="61000" y2="89189"/>
                        <a14:foregroundMark x1="61000" y1="89189" x2="61222" y2="89414"/>
                        <a14:foregroundMark x1="68778" y1="61937" x2="67222" y2="96622"/>
                        <a14:foregroundMark x1="74469" y1="6238" x2="80154" y2="8892"/>
                        <a14:foregroundMark x1="64000" y1="1351" x2="73849" y2="5949"/>
                        <a14:foregroundMark x1="17000" y1="31532" x2="22692" y2="28661"/>
                        <a14:foregroundMark x1="79444" y1="29955" x2="85444" y2="50676"/>
                        <a14:foregroundMark x1="79667" y1="9910" x2="84667" y2="27928"/>
                        <a14:foregroundMark x1="86740" y1="49250" x2="87032" y2="52252"/>
                        <a14:foregroundMark x1="84667" y1="27928" x2="86646" y2="48279"/>
                        <a14:foregroundMark x1="36444" y1="31081" x2="37333" y2="29279"/>
                        <a14:foregroundMark x1="36333" y1="27703" x2="39000" y2="28829"/>
                        <a14:foregroundMark x1="36556" y1="27477" x2="35111" y2="30405"/>
                        <a14:foregroundMark x1="79889" y1="29505" x2="80000" y2="28153"/>
                        <a14:foregroundMark x1="79556" y1="25901" x2="80667" y2="29505"/>
                        <a14:backgroundMark x1="6778" y1="54054" x2="11000" y2="15541"/>
                        <a14:backgroundMark x1="11000" y1="15541" x2="13667" y2="13514"/>
                        <a14:backgroundMark x1="7111" y1="41667" x2="14444" y2="30405"/>
                        <a14:backgroundMark x1="6111" y1="47297" x2="8333" y2="41441"/>
                        <a14:backgroundMark x1="11556" y1="28153" x2="11556" y2="33559"/>
                        <a14:backgroundMark x1="11667" y1="35811" x2="15889" y2="31757"/>
                        <a14:backgroundMark x1="23444" y1="26577" x2="29333" y2="29054"/>
                        <a14:backgroundMark x1="39630" y1="27085" x2="41111" y2="26802"/>
                        <a14:backgroundMark x1="29333" y1="29054" x2="33733" y2="28212"/>
                        <a14:backgroundMark x1="41111" y1="26802" x2="44444" y2="23649"/>
                        <a14:backgroundMark x1="31111" y1="23649" x2="40778" y2="22072"/>
                        <a14:backgroundMark x1="29000" y1="24099" x2="30889" y2="24324"/>
                        <a14:backgroundMark x1="51889" y1="4054" x2="56333" y2="1802"/>
                        <a14:backgroundMark x1="71778" y1="225" x2="75889" y2="2477"/>
                        <a14:backgroundMark x1="83266" y1="13122" x2="85111" y2="15991"/>
                        <a14:backgroundMark x1="80333" y1="8559" x2="80587" y2="8954"/>
                        <a14:backgroundMark x1="85111" y1="15991" x2="87556" y2="25676"/>
                        <a14:backgroundMark x1="87949" y1="58672" x2="88111" y2="64189"/>
                        <a14:backgroundMark x1="87000" y1="26351" x2="87034" y2="27520"/>
                        <a14:backgroundMark x1="88111" y1="64189" x2="90333" y2="70270"/>
                        <a14:backgroundMark x1="88778" y1="25676" x2="89667" y2="36261"/>
                        <a14:backgroundMark x1="87444" y1="22523" x2="89444" y2="30405"/>
                        <a14:backgroundMark x1="89111" y1="35360" x2="89000" y2="49324"/>
                        <a14:backgroundMark x1="87778" y1="55405" x2="87778" y2="60360"/>
                        <a14:backgroundMark x1="89778" y1="48874" x2="90556" y2="52477"/>
                        <a14:backgroundMark x1="87778" y1="52252" x2="87778" y2="55856"/>
                        <a14:backgroundMark x1="89556" y1="70495" x2="91111" y2="75450"/>
                        <a14:backgroundMark x1="89667" y1="74324" x2="90778" y2="77928"/>
                      </a14:backgroundRemoval>
                    </a14:imgEffect>
                  </a14:imgLayer>
                </a14:imgProps>
              </a:ext>
            </a:extLst>
          </a:blip>
          <a:stretch>
            <a:fillRect/>
          </a:stretch>
        </p:blipFill>
        <p:spPr>
          <a:xfrm>
            <a:off x="0" y="2318527"/>
            <a:ext cx="8572500" cy="4229100"/>
          </a:xfrm>
          <a:prstGeom prst="rect">
            <a:avLst/>
          </a:prstGeom>
          <a:ln>
            <a:noFill/>
          </a:ln>
          <a:effectLst>
            <a:softEdge rad="112500"/>
          </a:effectLst>
        </p:spPr>
      </p:pic>
      <p:sp>
        <p:nvSpPr>
          <p:cNvPr id="11" name="Cloud 10">
            <a:extLst>
              <a:ext uri="{FF2B5EF4-FFF2-40B4-BE49-F238E27FC236}">
                <a16:creationId xmlns:a16="http://schemas.microsoft.com/office/drawing/2014/main" id="{2015DA7F-8D5D-41AC-336F-518AE6065DBF}"/>
              </a:ext>
            </a:extLst>
          </p:cNvPr>
          <p:cNvSpPr/>
          <p:nvPr/>
        </p:nvSpPr>
        <p:spPr>
          <a:xfrm rot="20605172">
            <a:off x="558985" y="412464"/>
            <a:ext cx="5324145" cy="2025664"/>
          </a:xfrm>
          <a:prstGeom prst="cloud">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loud 11">
            <a:extLst>
              <a:ext uri="{FF2B5EF4-FFF2-40B4-BE49-F238E27FC236}">
                <a16:creationId xmlns:a16="http://schemas.microsoft.com/office/drawing/2014/main" id="{EFD9B8A2-385D-6A3A-E500-B6784533B9D2}"/>
              </a:ext>
            </a:extLst>
          </p:cNvPr>
          <p:cNvSpPr/>
          <p:nvPr/>
        </p:nvSpPr>
        <p:spPr>
          <a:xfrm rot="2286019">
            <a:off x="5876145" y="1235858"/>
            <a:ext cx="6192505" cy="2024712"/>
          </a:xfrm>
          <a:prstGeom prst="cloud">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DC97BBD-F31D-F40B-0409-61AAC8EA6160}"/>
              </a:ext>
            </a:extLst>
          </p:cNvPr>
          <p:cNvSpPr txBox="1"/>
          <p:nvPr/>
        </p:nvSpPr>
        <p:spPr>
          <a:xfrm>
            <a:off x="235398" y="2740169"/>
            <a:ext cx="2311400" cy="830997"/>
          </a:xfrm>
          <a:prstGeom prst="rect">
            <a:avLst/>
          </a:prstGeom>
          <a:noFill/>
        </p:spPr>
        <p:txBody>
          <a:bodyPr wrap="square">
            <a:spAutoFit/>
          </a:bodyPr>
          <a:lstStyle/>
          <a:p>
            <a:r>
              <a:rPr lang="en-IN" sz="4800" dirty="0"/>
              <a:t>Teacher</a:t>
            </a:r>
          </a:p>
        </p:txBody>
      </p:sp>
      <p:sp>
        <p:nvSpPr>
          <p:cNvPr id="5" name="TextBox 4">
            <a:extLst>
              <a:ext uri="{FF2B5EF4-FFF2-40B4-BE49-F238E27FC236}">
                <a16:creationId xmlns:a16="http://schemas.microsoft.com/office/drawing/2014/main" id="{88BE6CE5-FAA7-55FB-265D-52E9626CA327}"/>
              </a:ext>
            </a:extLst>
          </p:cNvPr>
          <p:cNvSpPr txBox="1"/>
          <p:nvPr/>
        </p:nvSpPr>
        <p:spPr>
          <a:xfrm rot="2152788">
            <a:off x="7781985" y="3946531"/>
            <a:ext cx="2098618" cy="461665"/>
          </a:xfrm>
          <a:prstGeom prst="rect">
            <a:avLst/>
          </a:prstGeom>
          <a:noFill/>
        </p:spPr>
        <p:txBody>
          <a:bodyPr wrap="square">
            <a:spAutoFit/>
          </a:bodyPr>
          <a:lstStyle/>
          <a:p>
            <a:r>
              <a:rPr lang="en-IN" sz="2400" dirty="0">
                <a:solidFill>
                  <a:schemeClr val="accent1">
                    <a:lumMod val="60000"/>
                    <a:lumOff val="40000"/>
                  </a:schemeClr>
                </a:solidFill>
              </a:rPr>
              <a:t>Data Scientist</a:t>
            </a:r>
          </a:p>
        </p:txBody>
      </p:sp>
      <p:sp>
        <p:nvSpPr>
          <p:cNvPr id="7" name="TextBox 6">
            <a:extLst>
              <a:ext uri="{FF2B5EF4-FFF2-40B4-BE49-F238E27FC236}">
                <a16:creationId xmlns:a16="http://schemas.microsoft.com/office/drawing/2014/main" id="{DB9E44C1-2C52-91EE-8DB1-9A9924224D25}"/>
              </a:ext>
            </a:extLst>
          </p:cNvPr>
          <p:cNvSpPr txBox="1"/>
          <p:nvPr/>
        </p:nvSpPr>
        <p:spPr>
          <a:xfrm rot="20230264">
            <a:off x="1113096" y="788980"/>
            <a:ext cx="3912734" cy="1200329"/>
          </a:xfrm>
          <a:prstGeom prst="rect">
            <a:avLst/>
          </a:prstGeom>
          <a:noFill/>
        </p:spPr>
        <p:txBody>
          <a:bodyPr wrap="square">
            <a:spAutoFit/>
          </a:bodyPr>
          <a:lstStyle/>
          <a:p>
            <a:r>
              <a:rPr lang="en-US" sz="1200" dirty="0"/>
              <a:t>Hey, I’ve got a new task for you! We have a dataset on student performance, and I need your help in building a predictive model. The goal is to predict math scores for students based on features like gender, race/ethnicity, parental education, lunch type, and whether they completed a test preparation course. Can you handle that?</a:t>
            </a:r>
            <a:endParaRPr lang="en-IN" sz="1200" dirty="0"/>
          </a:p>
        </p:txBody>
      </p:sp>
      <p:sp>
        <p:nvSpPr>
          <p:cNvPr id="9" name="TextBox 8">
            <a:extLst>
              <a:ext uri="{FF2B5EF4-FFF2-40B4-BE49-F238E27FC236}">
                <a16:creationId xmlns:a16="http://schemas.microsoft.com/office/drawing/2014/main" id="{2F26527A-1212-CE40-F61D-6E498B04F410}"/>
              </a:ext>
            </a:extLst>
          </p:cNvPr>
          <p:cNvSpPr txBox="1"/>
          <p:nvPr/>
        </p:nvSpPr>
        <p:spPr>
          <a:xfrm rot="2109995">
            <a:off x="6700415" y="1443167"/>
            <a:ext cx="4522671" cy="1384995"/>
          </a:xfrm>
          <a:prstGeom prst="rect">
            <a:avLst/>
          </a:prstGeom>
          <a:noFill/>
        </p:spPr>
        <p:txBody>
          <a:bodyPr wrap="square">
            <a:spAutoFit/>
          </a:bodyPr>
          <a:lstStyle/>
          <a:p>
            <a:r>
              <a:rPr lang="en-US" sz="1400" dirty="0">
                <a:solidFill>
                  <a:schemeClr val="accent1">
                    <a:lumMod val="60000"/>
                    <a:lumOff val="40000"/>
                  </a:schemeClr>
                </a:solidFill>
              </a:rPr>
              <a:t>Absolutely! Sounds like a fun challenge. I'll start by downloading the dataset from Kaggle and get familiar with the features. I'll be using supervised learning algorithms—decision trees, logistic regression, and random forests—to build the model. I’ll make sure to evaluate them based on metrics like accuracy, precision, recall, and F1 score.</a:t>
            </a:r>
            <a:endParaRPr lang="en-IN" sz="1400" dirty="0">
              <a:solidFill>
                <a:schemeClr val="accent1">
                  <a:lumMod val="60000"/>
                  <a:lumOff val="40000"/>
                </a:schemeClr>
              </a:solidFill>
            </a:endParaRPr>
          </a:p>
        </p:txBody>
      </p:sp>
    </p:spTree>
    <p:extLst>
      <p:ext uri="{BB962C8B-B14F-4D97-AF65-F5344CB8AC3E}">
        <p14:creationId xmlns:p14="http://schemas.microsoft.com/office/powerpoint/2010/main" val="299906680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heel(1)">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randombar(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p:bldP spid="5" grpId="0"/>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456BF-0C71-6BA0-DBB6-CAEE0FF25A2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C28A528-C7D2-9B8A-5B51-F632EA20A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351" b="99099" l="10000" r="90333">
                        <a14:foregroundMark x1="35667" y1="43018" x2="41333" y2="58559"/>
                        <a14:foregroundMark x1="71000" y1="25225" x2="72444" y2="33559"/>
                        <a14:foregroundMark x1="30444" y1="45495" x2="46444" y2="51351"/>
                        <a14:foregroundMark x1="27333" y1="85811" x2="47222" y2="93018"/>
                        <a14:foregroundMark x1="19889" y1="51126" x2="24444" y2="87613"/>
                        <a14:foregroundMark x1="24444" y1="87613" x2="24444" y2="87613"/>
                        <a14:foregroundMark x1="12000" y1="44144" x2="15444" y2="79730"/>
                        <a14:foregroundMark x1="28667" y1="40315" x2="13111" y2="43018"/>
                        <a14:foregroundMark x1="13111" y1="43018" x2="12333" y2="64189"/>
                        <a14:foregroundMark x1="12333" y1="64189" x2="16000" y2="83784"/>
                        <a14:foregroundMark x1="12111" y1="98649" x2="7000" y2="74775"/>
                        <a14:foregroundMark x1="7000" y1="74775" x2="7307" y2="50914"/>
                        <a14:foregroundMark x1="15765" y1="32263" x2="18667" y2="33559"/>
                        <a14:foregroundMark x1="18667" y1="33559" x2="22588" y2="28949"/>
                        <a14:foregroundMark x1="43667" y1="27027" x2="51444" y2="24324"/>
                        <a14:foregroundMark x1="51444" y1="24324" x2="52333" y2="9009"/>
                        <a14:foregroundMark x1="52333" y1="9009" x2="60889" y2="6982"/>
                        <a14:foregroundMark x1="60889" y1="6982" x2="67444" y2="12387"/>
                        <a14:foregroundMark x1="67444" y1="12387" x2="76333" y2="12838"/>
                        <a14:foregroundMark x1="76333" y1="12838" x2="78333" y2="25676"/>
                        <a14:foregroundMark x1="78333" y1="25676" x2="79000" y2="27477"/>
                        <a14:foregroundMark x1="47778" y1="33784" x2="71778" y2="61937"/>
                        <a14:foregroundMark x1="66556" y1="15766" x2="45444" y2="57658"/>
                        <a14:foregroundMark x1="69556" y1="29730" x2="59222" y2="57432"/>
                        <a14:foregroundMark x1="59222" y1="57432" x2="41778" y2="83333"/>
                        <a14:foregroundMark x1="41778" y1="83333" x2="24556" y2="95946"/>
                        <a14:foregroundMark x1="24556" y1="95946" x2="23889" y2="97297"/>
                        <a14:foregroundMark x1="55488" y1="4913" x2="63889" y2="1802"/>
                        <a14:foregroundMark x1="63889" y1="1802" x2="80216" y2="14320"/>
                        <a14:foregroundMark x1="90284" y1="78488" x2="90444" y2="99324"/>
                        <a14:foregroundMark x1="56000" y1="66441" x2="79444" y2="85586"/>
                        <a14:foregroundMark x1="79444" y1="85586" x2="79444" y2="85586"/>
                        <a14:foregroundMark x1="51111" y1="72072" x2="61000" y2="89189"/>
                        <a14:foregroundMark x1="61000" y1="89189" x2="61222" y2="89414"/>
                        <a14:foregroundMark x1="68778" y1="61937" x2="67222" y2="96622"/>
                        <a14:foregroundMark x1="74469" y1="6238" x2="80154" y2="8892"/>
                        <a14:foregroundMark x1="64000" y1="1351" x2="73849" y2="5949"/>
                        <a14:foregroundMark x1="17000" y1="31532" x2="22692" y2="28661"/>
                        <a14:foregroundMark x1="79444" y1="29955" x2="85444" y2="50676"/>
                        <a14:foregroundMark x1="79667" y1="9910" x2="84667" y2="27928"/>
                        <a14:foregroundMark x1="86740" y1="49250" x2="87032" y2="52252"/>
                        <a14:foregroundMark x1="84667" y1="27928" x2="86646" y2="48279"/>
                        <a14:foregroundMark x1="36444" y1="31081" x2="37333" y2="29279"/>
                        <a14:foregroundMark x1="36333" y1="27703" x2="39000" y2="28829"/>
                        <a14:foregroundMark x1="36556" y1="27477" x2="35111" y2="30405"/>
                        <a14:foregroundMark x1="79889" y1="29505" x2="80000" y2="28153"/>
                        <a14:foregroundMark x1="79556" y1="25901" x2="80667" y2="29505"/>
                        <a14:backgroundMark x1="6778" y1="54054" x2="11000" y2="15541"/>
                        <a14:backgroundMark x1="11000" y1="15541" x2="13667" y2="13514"/>
                        <a14:backgroundMark x1="7111" y1="41667" x2="14444" y2="30405"/>
                        <a14:backgroundMark x1="6111" y1="47297" x2="8333" y2="41441"/>
                        <a14:backgroundMark x1="11556" y1="28153" x2="11556" y2="33559"/>
                        <a14:backgroundMark x1="11667" y1="35811" x2="15889" y2="31757"/>
                        <a14:backgroundMark x1="23444" y1="26577" x2="29333" y2="29054"/>
                        <a14:backgroundMark x1="39630" y1="27085" x2="41111" y2="26802"/>
                        <a14:backgroundMark x1="29333" y1="29054" x2="33733" y2="28212"/>
                        <a14:backgroundMark x1="41111" y1="26802" x2="44444" y2="23649"/>
                        <a14:backgroundMark x1="31111" y1="23649" x2="40778" y2="22072"/>
                        <a14:backgroundMark x1="29000" y1="24099" x2="30889" y2="24324"/>
                        <a14:backgroundMark x1="51889" y1="4054" x2="56333" y2="1802"/>
                        <a14:backgroundMark x1="71778" y1="225" x2="75889" y2="2477"/>
                        <a14:backgroundMark x1="83266" y1="13122" x2="85111" y2="15991"/>
                        <a14:backgroundMark x1="80333" y1="8559" x2="80587" y2="8954"/>
                        <a14:backgroundMark x1="85111" y1="15991" x2="87556" y2="25676"/>
                        <a14:backgroundMark x1="87949" y1="58672" x2="88111" y2="64189"/>
                        <a14:backgroundMark x1="87000" y1="26351" x2="87034" y2="27520"/>
                        <a14:backgroundMark x1="88111" y1="64189" x2="90333" y2="70270"/>
                        <a14:backgroundMark x1="88778" y1="25676" x2="89667" y2="36261"/>
                        <a14:backgroundMark x1="87444" y1="22523" x2="89444" y2="30405"/>
                        <a14:backgroundMark x1="89111" y1="35360" x2="89000" y2="49324"/>
                        <a14:backgroundMark x1="87778" y1="55405" x2="87778" y2="60360"/>
                        <a14:backgroundMark x1="89778" y1="48874" x2="90556" y2="52477"/>
                        <a14:backgroundMark x1="87778" y1="52252" x2="87778" y2="55856"/>
                        <a14:backgroundMark x1="89556" y1="70495" x2="91111" y2="75450"/>
                        <a14:backgroundMark x1="89667" y1="74324" x2="90778" y2="77928"/>
                      </a14:backgroundRemoval>
                    </a14:imgEffect>
                  </a14:imgLayer>
                </a14:imgProps>
              </a:ext>
            </a:extLst>
          </a:blip>
          <a:stretch>
            <a:fillRect/>
          </a:stretch>
        </p:blipFill>
        <p:spPr>
          <a:xfrm>
            <a:off x="817303" y="2135665"/>
            <a:ext cx="8572500" cy="4229100"/>
          </a:xfrm>
          <a:prstGeom prst="rect">
            <a:avLst/>
          </a:prstGeom>
          <a:ln>
            <a:noFill/>
          </a:ln>
          <a:effectLst>
            <a:softEdge rad="112500"/>
          </a:effectLst>
        </p:spPr>
      </p:pic>
      <p:sp>
        <p:nvSpPr>
          <p:cNvPr id="11" name="Cloud 10">
            <a:extLst>
              <a:ext uri="{FF2B5EF4-FFF2-40B4-BE49-F238E27FC236}">
                <a16:creationId xmlns:a16="http://schemas.microsoft.com/office/drawing/2014/main" id="{2DEFD904-3CCD-BCA8-BBB3-E67BBFE658A1}"/>
              </a:ext>
            </a:extLst>
          </p:cNvPr>
          <p:cNvSpPr/>
          <p:nvPr/>
        </p:nvSpPr>
        <p:spPr>
          <a:xfrm rot="20605172">
            <a:off x="408716" y="376313"/>
            <a:ext cx="5324145" cy="2025664"/>
          </a:xfrm>
          <a:prstGeom prst="cloud">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loud 11">
            <a:extLst>
              <a:ext uri="{FF2B5EF4-FFF2-40B4-BE49-F238E27FC236}">
                <a16:creationId xmlns:a16="http://schemas.microsoft.com/office/drawing/2014/main" id="{283BBBCE-2F9D-5679-F4B5-02F5536D40D1}"/>
              </a:ext>
            </a:extLst>
          </p:cNvPr>
          <p:cNvSpPr/>
          <p:nvPr/>
        </p:nvSpPr>
        <p:spPr>
          <a:xfrm rot="2684260">
            <a:off x="6337141" y="911238"/>
            <a:ext cx="5140319" cy="2024712"/>
          </a:xfrm>
          <a:prstGeom prst="cloud">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728974F-7DD3-CA18-7906-053B34870F24}"/>
              </a:ext>
            </a:extLst>
          </p:cNvPr>
          <p:cNvSpPr txBox="1"/>
          <p:nvPr/>
        </p:nvSpPr>
        <p:spPr>
          <a:xfrm>
            <a:off x="359436" y="2733311"/>
            <a:ext cx="2311400" cy="830997"/>
          </a:xfrm>
          <a:prstGeom prst="rect">
            <a:avLst/>
          </a:prstGeom>
          <a:noFill/>
        </p:spPr>
        <p:txBody>
          <a:bodyPr wrap="square">
            <a:spAutoFit/>
          </a:bodyPr>
          <a:lstStyle/>
          <a:p>
            <a:r>
              <a:rPr lang="en-IN" sz="4800" dirty="0"/>
              <a:t>Teacher</a:t>
            </a:r>
          </a:p>
        </p:txBody>
      </p:sp>
      <p:sp>
        <p:nvSpPr>
          <p:cNvPr id="5" name="TextBox 4">
            <a:extLst>
              <a:ext uri="{FF2B5EF4-FFF2-40B4-BE49-F238E27FC236}">
                <a16:creationId xmlns:a16="http://schemas.microsoft.com/office/drawing/2014/main" id="{2FBAD859-E55F-3A43-CB50-9A2B36197104}"/>
              </a:ext>
            </a:extLst>
          </p:cNvPr>
          <p:cNvSpPr txBox="1"/>
          <p:nvPr/>
        </p:nvSpPr>
        <p:spPr>
          <a:xfrm rot="2631616">
            <a:off x="8306768" y="4064956"/>
            <a:ext cx="2098618" cy="461665"/>
          </a:xfrm>
          <a:prstGeom prst="rect">
            <a:avLst/>
          </a:prstGeom>
          <a:noFill/>
        </p:spPr>
        <p:txBody>
          <a:bodyPr wrap="square">
            <a:spAutoFit/>
          </a:bodyPr>
          <a:lstStyle/>
          <a:p>
            <a:r>
              <a:rPr lang="en-IN" sz="2400" dirty="0">
                <a:solidFill>
                  <a:schemeClr val="accent1">
                    <a:lumMod val="60000"/>
                    <a:lumOff val="40000"/>
                  </a:schemeClr>
                </a:solidFill>
              </a:rPr>
              <a:t>Data Scientist</a:t>
            </a:r>
          </a:p>
        </p:txBody>
      </p:sp>
      <p:sp>
        <p:nvSpPr>
          <p:cNvPr id="7" name="TextBox 6">
            <a:extLst>
              <a:ext uri="{FF2B5EF4-FFF2-40B4-BE49-F238E27FC236}">
                <a16:creationId xmlns:a16="http://schemas.microsoft.com/office/drawing/2014/main" id="{AC435A48-3B1F-8E2D-137F-1E5A8B0B5E5A}"/>
              </a:ext>
            </a:extLst>
          </p:cNvPr>
          <p:cNvSpPr txBox="1"/>
          <p:nvPr/>
        </p:nvSpPr>
        <p:spPr>
          <a:xfrm rot="20599318">
            <a:off x="1311029" y="628875"/>
            <a:ext cx="3912734" cy="1477328"/>
          </a:xfrm>
          <a:prstGeom prst="rect">
            <a:avLst/>
          </a:prstGeom>
          <a:noFill/>
        </p:spPr>
        <p:txBody>
          <a:bodyPr wrap="square">
            <a:spAutoFit/>
          </a:bodyPr>
          <a:lstStyle/>
          <a:p>
            <a:r>
              <a:rPr lang="en-US" dirty="0"/>
              <a:t>Great! Just make sure you also figure out which features are the most important. We want to understand what factors most influence the students' math scores.</a:t>
            </a:r>
            <a:endParaRPr lang="en-IN" dirty="0"/>
          </a:p>
        </p:txBody>
      </p:sp>
      <p:sp>
        <p:nvSpPr>
          <p:cNvPr id="9" name="TextBox 8">
            <a:extLst>
              <a:ext uri="{FF2B5EF4-FFF2-40B4-BE49-F238E27FC236}">
                <a16:creationId xmlns:a16="http://schemas.microsoft.com/office/drawing/2014/main" id="{426DFAE1-FAAD-2874-54D6-86C9C6C2184A}"/>
              </a:ext>
            </a:extLst>
          </p:cNvPr>
          <p:cNvSpPr txBox="1"/>
          <p:nvPr/>
        </p:nvSpPr>
        <p:spPr>
          <a:xfrm rot="2535784">
            <a:off x="7156705" y="1338818"/>
            <a:ext cx="3501189" cy="1169551"/>
          </a:xfrm>
          <a:prstGeom prst="rect">
            <a:avLst/>
          </a:prstGeom>
          <a:noFill/>
        </p:spPr>
        <p:txBody>
          <a:bodyPr wrap="square">
            <a:spAutoFit/>
          </a:bodyPr>
          <a:lstStyle/>
          <a:p>
            <a:r>
              <a:rPr lang="en-US" sz="1400" dirty="0">
                <a:solidFill>
                  <a:schemeClr val="accent1">
                    <a:lumMod val="60000"/>
                    <a:lumOff val="40000"/>
                  </a:schemeClr>
                </a:solidFill>
              </a:rPr>
              <a:t>Got it. I’ll apply some feature selection techniques to identify those key factors. After that, I’ll tune the models and evaluate their performance. I'll make sure the results are clear and ready to go for your report.</a:t>
            </a:r>
            <a:endParaRPr lang="en-IN" sz="1400" dirty="0">
              <a:solidFill>
                <a:schemeClr val="accent1">
                  <a:lumMod val="60000"/>
                  <a:lumOff val="40000"/>
                </a:schemeClr>
              </a:solidFill>
            </a:endParaRPr>
          </a:p>
        </p:txBody>
      </p:sp>
    </p:spTree>
    <p:extLst>
      <p:ext uri="{BB962C8B-B14F-4D97-AF65-F5344CB8AC3E}">
        <p14:creationId xmlns:p14="http://schemas.microsoft.com/office/powerpoint/2010/main" val="29700915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ircle(in)">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heel(1)">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randombar(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3C0D2-2688-A506-0D99-086097976FC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9DBB96E-8D80-0B9C-E018-623BD42EA02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351" b="99099" l="10000" r="90333">
                        <a14:foregroundMark x1="35667" y1="43018" x2="41333" y2="58559"/>
                        <a14:foregroundMark x1="71000" y1="25225" x2="72444" y2="33559"/>
                        <a14:foregroundMark x1="30444" y1="45495" x2="46444" y2="51351"/>
                        <a14:foregroundMark x1="27333" y1="85811" x2="47222" y2="93018"/>
                        <a14:foregroundMark x1="19889" y1="51126" x2="24444" y2="87613"/>
                        <a14:foregroundMark x1="24444" y1="87613" x2="24444" y2="87613"/>
                        <a14:foregroundMark x1="12000" y1="44144" x2="15444" y2="79730"/>
                        <a14:foregroundMark x1="28667" y1="40315" x2="13111" y2="43018"/>
                        <a14:foregroundMark x1="13111" y1="43018" x2="12333" y2="64189"/>
                        <a14:foregroundMark x1="12333" y1="64189" x2="16000" y2="83784"/>
                        <a14:foregroundMark x1="12111" y1="98649" x2="7000" y2="74775"/>
                        <a14:foregroundMark x1="7000" y1="74775" x2="7307" y2="50914"/>
                        <a14:foregroundMark x1="15765" y1="32263" x2="18667" y2="33559"/>
                        <a14:foregroundMark x1="18667" y1="33559" x2="22588" y2="28949"/>
                        <a14:foregroundMark x1="43667" y1="27027" x2="51444" y2="24324"/>
                        <a14:foregroundMark x1="51444" y1="24324" x2="52333" y2="9009"/>
                        <a14:foregroundMark x1="52333" y1="9009" x2="60889" y2="6982"/>
                        <a14:foregroundMark x1="60889" y1="6982" x2="67444" y2="12387"/>
                        <a14:foregroundMark x1="67444" y1="12387" x2="76333" y2="12838"/>
                        <a14:foregroundMark x1="76333" y1="12838" x2="78333" y2="25676"/>
                        <a14:foregroundMark x1="78333" y1="25676" x2="79000" y2="27477"/>
                        <a14:foregroundMark x1="47778" y1="33784" x2="71778" y2="61937"/>
                        <a14:foregroundMark x1="66556" y1="15766" x2="45444" y2="57658"/>
                        <a14:foregroundMark x1="69556" y1="29730" x2="59222" y2="57432"/>
                        <a14:foregroundMark x1="59222" y1="57432" x2="41778" y2="83333"/>
                        <a14:foregroundMark x1="41778" y1="83333" x2="24556" y2="95946"/>
                        <a14:foregroundMark x1="24556" y1="95946" x2="23889" y2="97297"/>
                        <a14:foregroundMark x1="55488" y1="4913" x2="63889" y2="1802"/>
                        <a14:foregroundMark x1="63889" y1="1802" x2="80216" y2="14320"/>
                        <a14:foregroundMark x1="90284" y1="78488" x2="90444" y2="99324"/>
                        <a14:foregroundMark x1="56000" y1="66441" x2="79444" y2="85586"/>
                        <a14:foregroundMark x1="79444" y1="85586" x2="79444" y2="85586"/>
                        <a14:foregroundMark x1="51111" y1="72072" x2="61000" y2="89189"/>
                        <a14:foregroundMark x1="61000" y1="89189" x2="61222" y2="89414"/>
                        <a14:foregroundMark x1="68778" y1="61937" x2="67222" y2="96622"/>
                        <a14:foregroundMark x1="74469" y1="6238" x2="80154" y2="8892"/>
                        <a14:foregroundMark x1="64000" y1="1351" x2="73849" y2="5949"/>
                        <a14:foregroundMark x1="17000" y1="31532" x2="22692" y2="28661"/>
                        <a14:foregroundMark x1="79444" y1="29955" x2="85444" y2="50676"/>
                        <a14:foregroundMark x1="79667" y1="9910" x2="84667" y2="27928"/>
                        <a14:foregroundMark x1="86740" y1="49250" x2="87032" y2="52252"/>
                        <a14:foregroundMark x1="84667" y1="27928" x2="86646" y2="48279"/>
                        <a14:foregroundMark x1="36444" y1="31081" x2="37333" y2="29279"/>
                        <a14:foregroundMark x1="36333" y1="27703" x2="39000" y2="28829"/>
                        <a14:foregroundMark x1="36556" y1="27477" x2="35111" y2="30405"/>
                        <a14:foregroundMark x1="79889" y1="29505" x2="80000" y2="28153"/>
                        <a14:foregroundMark x1="79556" y1="25901" x2="80667" y2="29505"/>
                        <a14:backgroundMark x1="6778" y1="54054" x2="11000" y2="15541"/>
                        <a14:backgroundMark x1="11000" y1="15541" x2="13667" y2="13514"/>
                        <a14:backgroundMark x1="7111" y1="41667" x2="14444" y2="30405"/>
                        <a14:backgroundMark x1="6111" y1="47297" x2="8333" y2="41441"/>
                        <a14:backgroundMark x1="11556" y1="28153" x2="11556" y2="33559"/>
                        <a14:backgroundMark x1="11667" y1="35811" x2="15889" y2="31757"/>
                        <a14:backgroundMark x1="23444" y1="26577" x2="29333" y2="29054"/>
                        <a14:backgroundMark x1="39630" y1="27085" x2="41111" y2="26802"/>
                        <a14:backgroundMark x1="29333" y1="29054" x2="33733" y2="28212"/>
                        <a14:backgroundMark x1="41111" y1="26802" x2="44444" y2="23649"/>
                        <a14:backgroundMark x1="31111" y1="23649" x2="40778" y2="22072"/>
                        <a14:backgroundMark x1="29000" y1="24099" x2="30889" y2="24324"/>
                        <a14:backgroundMark x1="51889" y1="4054" x2="56333" y2="1802"/>
                        <a14:backgroundMark x1="71778" y1="225" x2="75889" y2="2477"/>
                        <a14:backgroundMark x1="83266" y1="13122" x2="85111" y2="15991"/>
                        <a14:backgroundMark x1="80333" y1="8559" x2="80587" y2="8954"/>
                        <a14:backgroundMark x1="85111" y1="15991" x2="87556" y2="25676"/>
                        <a14:backgroundMark x1="87949" y1="58672" x2="88111" y2="64189"/>
                        <a14:backgroundMark x1="87000" y1="26351" x2="87034" y2="27520"/>
                        <a14:backgroundMark x1="88111" y1="64189" x2="90333" y2="70270"/>
                        <a14:backgroundMark x1="88778" y1="25676" x2="89667" y2="36261"/>
                        <a14:backgroundMark x1="87444" y1="22523" x2="89444" y2="30405"/>
                        <a14:backgroundMark x1="89111" y1="35360" x2="89000" y2="49324"/>
                        <a14:backgroundMark x1="87778" y1="55405" x2="87778" y2="60360"/>
                        <a14:backgroundMark x1="89778" y1="48874" x2="90556" y2="52477"/>
                        <a14:backgroundMark x1="87778" y1="52252" x2="87778" y2="55856"/>
                        <a14:backgroundMark x1="89556" y1="70495" x2="91111" y2="75450"/>
                        <a14:backgroundMark x1="89667" y1="74324" x2="90778" y2="77928"/>
                      </a14:backgroundRemoval>
                    </a14:imgEffect>
                  </a14:imgLayer>
                </a14:imgProps>
              </a:ext>
            </a:extLst>
          </a:blip>
          <a:stretch>
            <a:fillRect/>
          </a:stretch>
        </p:blipFill>
        <p:spPr>
          <a:xfrm>
            <a:off x="666089" y="2281269"/>
            <a:ext cx="8572500" cy="4229100"/>
          </a:xfrm>
          <a:prstGeom prst="rect">
            <a:avLst/>
          </a:prstGeom>
          <a:ln>
            <a:noFill/>
          </a:ln>
          <a:effectLst>
            <a:softEdge rad="112500"/>
          </a:effectLst>
        </p:spPr>
      </p:pic>
      <p:sp>
        <p:nvSpPr>
          <p:cNvPr id="11" name="Cloud 10">
            <a:extLst>
              <a:ext uri="{FF2B5EF4-FFF2-40B4-BE49-F238E27FC236}">
                <a16:creationId xmlns:a16="http://schemas.microsoft.com/office/drawing/2014/main" id="{E341333E-8CB5-5208-DFEA-1572AD1C8F2B}"/>
              </a:ext>
            </a:extLst>
          </p:cNvPr>
          <p:cNvSpPr/>
          <p:nvPr/>
        </p:nvSpPr>
        <p:spPr>
          <a:xfrm rot="20605172">
            <a:off x="558985" y="412464"/>
            <a:ext cx="5324145" cy="2025664"/>
          </a:xfrm>
          <a:prstGeom prst="cloud">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loud 11">
            <a:extLst>
              <a:ext uri="{FF2B5EF4-FFF2-40B4-BE49-F238E27FC236}">
                <a16:creationId xmlns:a16="http://schemas.microsoft.com/office/drawing/2014/main" id="{52B70218-750C-587C-4180-8FEAAD69E0BD}"/>
              </a:ext>
            </a:extLst>
          </p:cNvPr>
          <p:cNvSpPr/>
          <p:nvPr/>
        </p:nvSpPr>
        <p:spPr>
          <a:xfrm rot="2286019">
            <a:off x="6135198" y="882443"/>
            <a:ext cx="4548225" cy="2024712"/>
          </a:xfrm>
          <a:prstGeom prst="cloud">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880DDBE-7D42-0693-6BC5-BB3F621EF703}"/>
              </a:ext>
            </a:extLst>
          </p:cNvPr>
          <p:cNvSpPr txBox="1"/>
          <p:nvPr/>
        </p:nvSpPr>
        <p:spPr>
          <a:xfrm>
            <a:off x="77294" y="2912130"/>
            <a:ext cx="2311400" cy="830997"/>
          </a:xfrm>
          <a:prstGeom prst="rect">
            <a:avLst/>
          </a:prstGeom>
          <a:noFill/>
        </p:spPr>
        <p:txBody>
          <a:bodyPr wrap="square">
            <a:spAutoFit/>
          </a:bodyPr>
          <a:lstStyle/>
          <a:p>
            <a:r>
              <a:rPr lang="en-IN" sz="4800" dirty="0"/>
              <a:t>Teacher</a:t>
            </a:r>
          </a:p>
        </p:txBody>
      </p:sp>
      <p:sp>
        <p:nvSpPr>
          <p:cNvPr id="5" name="TextBox 4">
            <a:extLst>
              <a:ext uri="{FF2B5EF4-FFF2-40B4-BE49-F238E27FC236}">
                <a16:creationId xmlns:a16="http://schemas.microsoft.com/office/drawing/2014/main" id="{F5443047-B4CF-E7F9-3B20-41F58FF9903C}"/>
              </a:ext>
            </a:extLst>
          </p:cNvPr>
          <p:cNvSpPr txBox="1"/>
          <p:nvPr/>
        </p:nvSpPr>
        <p:spPr>
          <a:xfrm rot="3104065">
            <a:off x="8340494" y="4164987"/>
            <a:ext cx="2098618" cy="461665"/>
          </a:xfrm>
          <a:prstGeom prst="rect">
            <a:avLst/>
          </a:prstGeom>
          <a:noFill/>
        </p:spPr>
        <p:txBody>
          <a:bodyPr wrap="square">
            <a:spAutoFit/>
          </a:bodyPr>
          <a:lstStyle/>
          <a:p>
            <a:r>
              <a:rPr lang="en-IN" sz="2400" dirty="0">
                <a:solidFill>
                  <a:schemeClr val="accent1">
                    <a:lumMod val="60000"/>
                    <a:lumOff val="40000"/>
                  </a:schemeClr>
                </a:solidFill>
              </a:rPr>
              <a:t>Data Scientist</a:t>
            </a:r>
          </a:p>
        </p:txBody>
      </p:sp>
      <p:sp>
        <p:nvSpPr>
          <p:cNvPr id="7" name="TextBox 6">
            <a:extLst>
              <a:ext uri="{FF2B5EF4-FFF2-40B4-BE49-F238E27FC236}">
                <a16:creationId xmlns:a16="http://schemas.microsoft.com/office/drawing/2014/main" id="{E439FBCA-34C1-A951-6436-E5031D64800C}"/>
              </a:ext>
            </a:extLst>
          </p:cNvPr>
          <p:cNvSpPr txBox="1"/>
          <p:nvPr/>
        </p:nvSpPr>
        <p:spPr>
          <a:xfrm rot="20230264">
            <a:off x="1113096" y="881313"/>
            <a:ext cx="3912734" cy="1015663"/>
          </a:xfrm>
          <a:prstGeom prst="rect">
            <a:avLst/>
          </a:prstGeom>
          <a:noFill/>
        </p:spPr>
        <p:txBody>
          <a:bodyPr wrap="square">
            <a:spAutoFit/>
          </a:bodyPr>
          <a:lstStyle/>
          <a:p>
            <a:r>
              <a:rPr lang="en-US" sz="2000" dirty="0"/>
              <a:t>Perfect! Once you’re done, please Demonstrate this on 13 November 2024. Thanks for taking this on!</a:t>
            </a:r>
            <a:endParaRPr lang="en-IN" sz="2000" dirty="0"/>
          </a:p>
        </p:txBody>
      </p:sp>
      <p:sp>
        <p:nvSpPr>
          <p:cNvPr id="9" name="TextBox 8">
            <a:extLst>
              <a:ext uri="{FF2B5EF4-FFF2-40B4-BE49-F238E27FC236}">
                <a16:creationId xmlns:a16="http://schemas.microsoft.com/office/drawing/2014/main" id="{BD31E33D-2AB7-95E7-0D9D-2468C33595DC}"/>
              </a:ext>
            </a:extLst>
          </p:cNvPr>
          <p:cNvSpPr txBox="1"/>
          <p:nvPr/>
        </p:nvSpPr>
        <p:spPr>
          <a:xfrm rot="2109995">
            <a:off x="6700415" y="1966387"/>
            <a:ext cx="4522671" cy="338554"/>
          </a:xfrm>
          <a:prstGeom prst="rect">
            <a:avLst/>
          </a:prstGeom>
          <a:noFill/>
        </p:spPr>
        <p:txBody>
          <a:bodyPr wrap="square">
            <a:spAutoFit/>
          </a:bodyPr>
          <a:lstStyle/>
          <a:p>
            <a:r>
              <a:rPr lang="en-US" sz="1600" dirty="0"/>
              <a:t>No problem! I’ll have it ready for you</a:t>
            </a:r>
            <a:r>
              <a:rPr lang="en-US" sz="1400" dirty="0"/>
              <a:t>.</a:t>
            </a:r>
            <a:endParaRPr lang="en-IN" sz="1400" dirty="0"/>
          </a:p>
        </p:txBody>
      </p:sp>
    </p:spTree>
    <p:extLst>
      <p:ext uri="{BB962C8B-B14F-4D97-AF65-F5344CB8AC3E}">
        <p14:creationId xmlns:p14="http://schemas.microsoft.com/office/powerpoint/2010/main" val="250370209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heel(1)">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randombar(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p:bldP spid="5" grpId="0"/>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Predictive Model - an overview | ScienceDirect Topics">
            <a:extLst>
              <a:ext uri="{FF2B5EF4-FFF2-40B4-BE49-F238E27FC236}">
                <a16:creationId xmlns:a16="http://schemas.microsoft.com/office/drawing/2014/main" id="{64F8185B-3653-650E-8914-C1FEE1E57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85"/>
          <a:stretch/>
        </p:blipFill>
        <p:spPr bwMode="auto">
          <a:xfrm>
            <a:off x="295876" y="892409"/>
            <a:ext cx="6848603" cy="5536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itle 4">
            <a:extLst>
              <a:ext uri="{FF2B5EF4-FFF2-40B4-BE49-F238E27FC236}">
                <a16:creationId xmlns:a16="http://schemas.microsoft.com/office/drawing/2014/main" id="{ED26B69A-3B01-126C-47BD-9F76C68B39AB}"/>
              </a:ext>
            </a:extLst>
          </p:cNvPr>
          <p:cNvSpPr>
            <a:spLocks noGrp="1"/>
          </p:cNvSpPr>
          <p:nvPr>
            <p:ph type="title"/>
          </p:nvPr>
        </p:nvSpPr>
        <p:spPr>
          <a:xfrm>
            <a:off x="7053039" y="2654458"/>
            <a:ext cx="4722401" cy="1325563"/>
          </a:xfrm>
        </p:spPr>
        <p:txBody>
          <a:bodyPr/>
          <a:lstStyle/>
          <a:p>
            <a:pPr marL="571500" indent="-571500">
              <a:buFont typeface="Wingdings" panose="05000000000000000000" pitchFamily="2" charset="2"/>
              <a:buChar char="Ø"/>
            </a:pPr>
            <a:r>
              <a:rPr lang="en-US" dirty="0"/>
              <a:t>PREDICTIVE MODELING PROJECT LIFE CYCLE</a:t>
            </a:r>
          </a:p>
        </p:txBody>
      </p:sp>
    </p:spTree>
    <p:extLst>
      <p:ext uri="{BB962C8B-B14F-4D97-AF65-F5344CB8AC3E}">
        <p14:creationId xmlns:p14="http://schemas.microsoft.com/office/powerpoint/2010/main" val="17338949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Workflow of a prediction model with supervised learning. | by Maha K |  Medium">
            <a:extLst>
              <a:ext uri="{FF2B5EF4-FFF2-40B4-BE49-F238E27FC236}">
                <a16:creationId xmlns:a16="http://schemas.microsoft.com/office/drawing/2014/main" id="{3BA126A5-6D01-7575-BBB9-FB4448A94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3360" y="904043"/>
            <a:ext cx="6735321" cy="50499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22F7103F-EE8F-7661-4FB9-47BE1D3B6D61}"/>
              </a:ext>
            </a:extLst>
          </p:cNvPr>
          <p:cNvSpPr>
            <a:spLocks noGrp="1"/>
          </p:cNvSpPr>
          <p:nvPr>
            <p:ph type="title"/>
          </p:nvPr>
        </p:nvSpPr>
        <p:spPr>
          <a:xfrm>
            <a:off x="381249" y="1877900"/>
            <a:ext cx="5191322" cy="1418998"/>
          </a:xfrm>
        </p:spPr>
        <p:txBody>
          <a:bodyPr>
            <a:noAutofit/>
          </a:bodyPr>
          <a:lstStyle/>
          <a:p>
            <a:pPr marL="571500" indent="-571500">
              <a:buFont typeface="Wingdings" panose="05000000000000000000" pitchFamily="2" charset="2"/>
              <a:buChar char="Ø"/>
            </a:pPr>
            <a:r>
              <a:rPr lang="en-US" sz="6600" dirty="0"/>
              <a:t>Flow-Chart</a:t>
            </a:r>
            <a:br>
              <a:rPr lang="en-US" sz="6600" dirty="0"/>
            </a:br>
            <a:endParaRPr lang="en-US" sz="6600" dirty="0"/>
          </a:p>
        </p:txBody>
      </p:sp>
      <p:sp>
        <p:nvSpPr>
          <p:cNvPr id="13" name="Rectangle 12">
            <a:extLst>
              <a:ext uri="{FF2B5EF4-FFF2-40B4-BE49-F238E27FC236}">
                <a16:creationId xmlns:a16="http://schemas.microsoft.com/office/drawing/2014/main" id="{2940D0A9-26B9-F559-C658-9DEDB3C0EB91}"/>
              </a:ext>
            </a:extLst>
          </p:cNvPr>
          <p:cNvSpPr/>
          <p:nvPr/>
        </p:nvSpPr>
        <p:spPr>
          <a:xfrm>
            <a:off x="660459" y="4025263"/>
            <a:ext cx="5601639" cy="1200329"/>
          </a:xfrm>
          <a:prstGeom prst="rect">
            <a:avLst/>
          </a:prstGeom>
          <a:noFill/>
        </p:spPr>
        <p:txBody>
          <a:bodyPr wrap="squar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Draw by-</a:t>
            </a:r>
          </a:p>
          <a:p>
            <a:pPr algn="ctr"/>
            <a:r>
              <a:rPr lang="en-US" sz="3600" dirty="0">
                <a:ln w="0"/>
                <a:effectLst>
                  <a:outerShdw blurRad="38100" dist="19050" dir="2700000" algn="tl" rotWithShape="0">
                    <a:schemeClr val="dk1">
                      <a:alpha val="40000"/>
                    </a:schemeClr>
                  </a:outerShdw>
                </a:effectLst>
              </a:rPr>
              <a:t>Draw.io(software</a:t>
            </a:r>
            <a:r>
              <a:rPr lang="en-US" sz="3200" dirty="0">
                <a:ln w="0"/>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19833099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win32_fixed.potx" id="{BC2F7F5B-4979-4A54-84D5-4000EC3D9661}" vid="{81E89C45-4B49-4C30-91F6-68DD81BA82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Famous event in history presentation</Template>
  <TotalTime>285</TotalTime>
  <Words>556</Words>
  <Application>Microsoft Office PowerPoint</Application>
  <PresentationFormat>Widescreen</PresentationFormat>
  <Paragraphs>41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Corbel</vt:lpstr>
      <vt:lpstr>Franklin Gothic Medium</vt:lpstr>
      <vt:lpstr>Wingdings</vt:lpstr>
      <vt:lpstr>Celestial</vt:lpstr>
      <vt:lpstr>PowerPoint Presentation</vt:lpstr>
      <vt:lpstr>PowerPoint Presentation</vt:lpstr>
      <vt:lpstr>Introduction Of predictive modeling:-</vt:lpstr>
      <vt:lpstr>Hook Story: </vt:lpstr>
      <vt:lpstr>PowerPoint Presentation</vt:lpstr>
      <vt:lpstr>PowerPoint Presentation</vt:lpstr>
      <vt:lpstr>PowerPoint Presentation</vt:lpstr>
      <vt:lpstr>PREDICTIVE MODELING PROJECT LIFE CYCLE</vt:lpstr>
      <vt:lpstr>Flow-Chart </vt:lpstr>
      <vt:lpstr>PowerPoint Presentation</vt:lpstr>
      <vt:lpstr>Conclusion:-</vt:lpstr>
      <vt:lpstr>Reference &amp; Components</vt:lpstr>
      <vt:lpstr>THANK YOU</vt:lpstr>
      <vt:lpstr>At a logistics company, FastTrack Delivery, business was booming, but so were the challenges. They had hundreds of trucks delivering packages across the city every day. Although they had a general idea of the most efficient routes, traffic jams, weather conditions, and sudden delays often caused delays, leading to late deliveries and frustrated customers.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priyanshu goswami</dc:creator>
  <cp:lastModifiedBy>priyanshu goswami</cp:lastModifiedBy>
  <cp:revision>4</cp:revision>
  <dcterms:created xsi:type="dcterms:W3CDTF">2024-11-12T14:13:58Z</dcterms:created>
  <dcterms:modified xsi:type="dcterms:W3CDTF">2024-11-20T14:58:48Z</dcterms:modified>
</cp:coreProperties>
</file>